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bookmarkIdSeed="2">
  <p:sldMasterIdLst>
    <p:sldMasterId id="2147483828" r:id="rId4"/>
  </p:sldMasterIdLst>
  <p:notesMasterIdLst>
    <p:notesMasterId r:id="rId36"/>
  </p:notesMasterIdLst>
  <p:handoutMasterIdLst>
    <p:handoutMasterId r:id="rId37"/>
  </p:handoutMasterIdLst>
  <p:sldIdLst>
    <p:sldId id="256" r:id="rId5"/>
    <p:sldId id="257" r:id="rId6"/>
    <p:sldId id="263" r:id="rId7"/>
    <p:sldId id="259" r:id="rId8"/>
    <p:sldId id="295" r:id="rId9"/>
    <p:sldId id="258" r:id="rId10"/>
    <p:sldId id="279" r:id="rId11"/>
    <p:sldId id="280" r:id="rId12"/>
    <p:sldId id="289" r:id="rId13"/>
    <p:sldId id="265" r:id="rId14"/>
    <p:sldId id="292" r:id="rId15"/>
    <p:sldId id="291" r:id="rId16"/>
    <p:sldId id="283" r:id="rId17"/>
    <p:sldId id="296" r:id="rId18"/>
    <p:sldId id="274" r:id="rId19"/>
    <p:sldId id="275" r:id="rId20"/>
    <p:sldId id="269" r:id="rId21"/>
    <p:sldId id="271" r:id="rId22"/>
    <p:sldId id="284" r:id="rId23"/>
    <p:sldId id="287" r:id="rId24"/>
    <p:sldId id="285" r:id="rId25"/>
    <p:sldId id="288" r:id="rId26"/>
    <p:sldId id="286" r:id="rId27"/>
    <p:sldId id="260" r:id="rId28"/>
    <p:sldId id="282" r:id="rId29"/>
    <p:sldId id="278" r:id="rId30"/>
    <p:sldId id="266" r:id="rId31"/>
    <p:sldId id="290" r:id="rId32"/>
    <p:sldId id="293" r:id="rId33"/>
    <p:sldId id="297" r:id="rId34"/>
    <p:sldId id="29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21D"/>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5" autoAdjust="0"/>
    <p:restoredTop sz="94660"/>
  </p:normalViewPr>
  <p:slideViewPr>
    <p:cSldViewPr snapToGrid="0">
      <p:cViewPr>
        <p:scale>
          <a:sx n="75" d="100"/>
          <a:sy n="75" d="100"/>
        </p:scale>
        <p:origin x="1959" y="95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3.xml"/><Relationship Id="rId1" Type="http://schemas.openxmlformats.org/officeDocument/2006/relationships/image" Target="../media/image3.png"/><Relationship Id="rId6" Type="http://schemas.openxmlformats.org/officeDocument/2006/relationships/slide" Target="../slides/slide16.xml"/><Relationship Id="rId5" Type="http://schemas.openxmlformats.org/officeDocument/2006/relationships/image" Target="../media/image5.png"/><Relationship Id="rId4" Type="http://schemas.openxmlformats.org/officeDocument/2006/relationships/slide" Target="../slides/slide10.xm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633A646-2062-4841-AF18-847B074C6716}">
      <dgm:prSet/>
      <dgm:spPr/>
      <dgm:t>
        <a:bodyPr/>
        <a:lstStyle/>
        <a:p>
          <a:pPr>
            <a:lnSpc>
              <a:spcPct val="100000"/>
            </a:lnSpc>
          </a:pPr>
          <a:r>
            <a:rPr lang="en-US" noProof="0" dirty="0">
              <a:solidFill>
                <a:schemeClr val="bg1"/>
              </a:solidFill>
              <a:effectLst>
                <a:glow rad="152400">
                  <a:schemeClr val="bg1">
                    <a:alpha val="19000"/>
                  </a:schemeClr>
                </a:glow>
              </a:effectLst>
            </a:rPr>
            <a:t>Intro</a:t>
          </a: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4BC708E-A0A1-4102-88E4-E75128B4E51E}">
      <dgm:prSet/>
      <dgm:spPr/>
      <dgm:t>
        <a:bodyPr/>
        <a:lstStyle/>
        <a:p>
          <a:pPr>
            <a:lnSpc>
              <a:spcPct val="100000"/>
            </a:lnSpc>
          </a:pPr>
          <a:r>
            <a:rPr lang="en-US" noProof="0" dirty="0">
              <a:solidFill>
                <a:schemeClr val="bg1"/>
              </a:solidFill>
              <a:effectLst>
                <a:glow rad="152400">
                  <a:schemeClr val="bg1">
                    <a:alpha val="19000"/>
                  </a:schemeClr>
                </a:glow>
              </a:effectLst>
            </a:rPr>
            <a:t>Problem setup</a:t>
          </a:r>
        </a:p>
      </dgm:t>
    </dgm:pt>
    <dgm:pt modelId="{CF221EFF-354A-47A9-A498-1F0BBF01ECB8}" type="par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7519C821-85FB-4CA3-BEB5-E4BFBC529B83}" type="sib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a:lnSpc>
              <a:spcPct val="100000"/>
            </a:lnSpc>
          </a:pPr>
          <a:r>
            <a:rPr lang="en-US" noProof="0" dirty="0">
              <a:solidFill>
                <a:schemeClr val="bg1"/>
              </a:solidFill>
              <a:effectLst>
                <a:glow rad="152400">
                  <a:schemeClr val="bg1">
                    <a:alpha val="19000"/>
                  </a:schemeClr>
                </a:glow>
              </a:effectLst>
            </a:rPr>
            <a:t>Run the algorithm</a:t>
          </a: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D40A0249-41A7-44A6-A657-361E8C18FD42}" type="pres">
      <dgm:prSet presAssocID="{E1B432F4-5FDB-4518-9272-2F3934AC6AA2}" presName="root" presStyleCnt="0">
        <dgm:presLayoutVars>
          <dgm:dir/>
          <dgm:resizeHandles val="exact"/>
        </dgm:presLayoutVars>
      </dgm:prSet>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3" custLinFactNeighborX="39188" custLinFactNeighborY="2603"/>
      <dgm:spPr>
        <a:prstGeom prst="rect">
          <a:avLst/>
        </a:prstGeom>
        <a:solidFill>
          <a:schemeClr val="tx1">
            <a:alpha val="70000"/>
          </a:schemeClr>
        </a:solidFill>
      </dgm:spPr>
    </dgm:pt>
    <dgm:pt modelId="{BE6B2CCF-B717-4C6F-9115-44EF0ECE6018}" type="pres">
      <dgm:prSet presAssocID="{B633A646-2062-4841-AF18-847B074C6716}" presName="iconRect" presStyleLbl="node1" presStyleIdx="0" presStyleCnt="3" custScaleX="57944" custScaleY="58872"/>
      <dgm:spPr>
        <a:blipFill>
          <a:blip xmlns:r="http://schemas.openxmlformats.org/officeDocument/2006/relationships" r:embed="rId1">
            <a:lum bright="70000" contrast="-70000"/>
            <a:extLst>
              <a:ext uri="{28A0092B-C50C-407E-A947-70E740481C1C}">
                <a14:useLocalDpi xmlns:a14="http://schemas.microsoft.com/office/drawing/2010/main" val="0"/>
              </a:ext>
            </a:extLst>
          </a:blip>
          <a:srcRect/>
          <a:stretch>
            <a:fillRect t="-13000" b="-13000"/>
          </a:stretch>
        </a:blipFill>
        <a:ln>
          <a:noFill/>
        </a:ln>
      </dgm:spPr>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3">
        <dgm:presLayoutVars>
          <dgm:chMax val="0"/>
          <dgm:chPref val="0"/>
        </dgm:presLayoutVars>
      </dgm:prSet>
      <dgm:spPr/>
    </dgm:pt>
    <dgm:pt modelId="{51DD96AA-8DD7-4B07-A561-5C9B41ACFA3C}" type="pres">
      <dgm:prSet presAssocID="{1397C75F-5FD8-4120-9A24-A246D042942B}"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1" presStyleCnt="3"/>
      <dgm:spPr>
        <a:xfrm>
          <a:off x="0" y="1760029"/>
          <a:ext cx="5607050" cy="1407541"/>
        </a:xfrm>
        <a:prstGeom prst="rect">
          <a:avLst/>
        </a:prstGeom>
        <a:solidFill>
          <a:srgbClr val="000000">
            <a:alpha val="70000"/>
          </a:srgbClr>
        </a:solidFill>
        <a:ln>
          <a:noFill/>
        </a:ln>
        <a:effectLst/>
      </dgm:spPr>
    </dgm:pt>
    <dgm:pt modelId="{99FDF55F-B3E9-423D-AD21-A6446C5D7455}" type="pres">
      <dgm:prSet presAssocID="{14BC708E-A0A1-4102-88E4-E75128B4E51E}" presName="iconRect" presStyleLbl="node1" presStyleIdx="1" presStyleCnt="3" custScaleX="91325" custScaleY="8963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1" presStyleCnt="3">
        <dgm:presLayoutVars>
          <dgm:chMax val="0"/>
          <dgm:chPref val="0"/>
        </dgm:presLayoutVars>
      </dgm:prSet>
      <dgm:spPr/>
    </dgm:pt>
    <dgm:pt modelId="{1375F890-B8F8-4966-ABCD-B672FD4512B7}" type="pres">
      <dgm:prSet presAssocID="{7519C821-85FB-4CA3-BEB5-E4BFBC529B83}"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3"/>
      <dgm:spPr>
        <a:xfrm>
          <a:off x="0" y="3519456"/>
          <a:ext cx="5607050" cy="1407541"/>
        </a:xfrm>
        <a:prstGeom prst="rect">
          <a:avLst/>
        </a:prstGeom>
        <a:solidFill>
          <a:srgbClr val="000000">
            <a:alpha val="70000"/>
          </a:srgbClr>
        </a:solidFill>
        <a:ln>
          <a:noFill/>
        </a:ln>
        <a:effectLst/>
      </dgm:spPr>
    </dgm:pt>
    <dgm:pt modelId="{1A8B8B62-3037-4506-89D7-28710774070B}" type="pres">
      <dgm:prSet presAssocID="{C6D21269-399B-4BA2-8621-C7B9DA1E1B8F}" presName="iconRect" presStyleLbl="node1" presStyleIdx="2" presStyleCnt="3" custScaleX="81054" custScaleY="81878"/>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3">
        <dgm:presLayoutVars>
          <dgm:chMax val="0"/>
          <dgm:chPref val="0"/>
        </dgm:presLayoutVars>
      </dgm:prSet>
      <dgm:spPr/>
    </dgm:pt>
  </dgm:ptLst>
  <dgm:cxnLst>
    <dgm:cxn modelId="{944ABB28-0B7D-40F0-8726-3385D62BD567}" type="presOf" srcId="{B633A646-2062-4841-AF18-847B074C6716}" destId="{C95AF6F0-F4DA-48FE-85EB-61ADFB42AA13}"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282E4C31-D2E4-4F2E-B7E4-7F072B61355B}" type="presOf" srcId="{E1B432F4-5FDB-4518-9272-2F3934AC6AA2}" destId="{D40A0249-41A7-44A6-A657-361E8C18FD42}" srcOrd="0" destOrd="0" presId="urn:microsoft.com/office/officeart/2018/2/layout/IconVerticalSolidList"/>
    <dgm:cxn modelId="{E4AD895B-72A4-4A6B-A7F4-C77A53EC51BC}" srcId="{E1B432F4-5FDB-4518-9272-2F3934AC6AA2}" destId="{C6D21269-399B-4BA2-8621-C7B9DA1E1B8F}" srcOrd="2" destOrd="0" parTransId="{AA3929B3-1058-4240-AD5D-9518D4976567}" sibTransId="{C79B0F2C-DDB4-44EB-89F7-717146B88B10}"/>
    <dgm:cxn modelId="{EB9839C5-F324-41C4-8950-5284E09FB71E}" srcId="{E1B432F4-5FDB-4518-9272-2F3934AC6AA2}" destId="{14BC708E-A0A1-4102-88E4-E75128B4E51E}" srcOrd="1" destOrd="0" parTransId="{CF221EFF-354A-47A9-A498-1F0BBF01ECB8}" sibTransId="{7519C821-85FB-4CA3-BEB5-E4BFBC529B83}"/>
    <dgm:cxn modelId="{4A4BD2E1-F579-4CB0-A349-6E4A603D3C1F}" type="presOf" srcId="{14BC708E-A0A1-4102-88E4-E75128B4E51E}" destId="{80F6AD63-74FB-40E4-9D40-4178AFD87F60}" srcOrd="0" destOrd="0" presId="urn:microsoft.com/office/officeart/2018/2/layout/IconVerticalSolidList"/>
    <dgm:cxn modelId="{0F0438E4-D0CA-47DC-8484-BFD8CF753812}" type="presOf" srcId="{C6D21269-399B-4BA2-8621-C7B9DA1E1B8F}" destId="{D5847293-6F0A-4807-B203-585610F4F535}" srcOrd="0" destOrd="0" presId="urn:microsoft.com/office/officeart/2018/2/layout/IconVerticalSolidList"/>
    <dgm:cxn modelId="{07CEADA1-F123-4E4C-9E9E-EDC53C6A9D42}" type="presParOf" srcId="{D40A0249-41A7-44A6-A657-361E8C18FD42}" destId="{7D1F47A2-8F6C-4C7F-B3B3-2100C986DE32}" srcOrd="0" destOrd="0" presId="urn:microsoft.com/office/officeart/2018/2/layout/IconVerticalSolidList"/>
    <dgm:cxn modelId="{F2FB5DCA-E48C-4F18-9E21-40A8BA4E97C5}" type="presParOf" srcId="{7D1F47A2-8F6C-4C7F-B3B3-2100C986DE32}" destId="{EC4D957C-BFAC-446D-9573-48333BEC34E6}" srcOrd="0" destOrd="0" presId="urn:microsoft.com/office/officeart/2018/2/layout/IconVerticalSolidList"/>
    <dgm:cxn modelId="{A830D3AF-7E56-4163-A545-B5B0E5253A32}" type="presParOf" srcId="{7D1F47A2-8F6C-4C7F-B3B3-2100C986DE32}" destId="{BE6B2CCF-B717-4C6F-9115-44EF0ECE6018}" srcOrd="1" destOrd="0" presId="urn:microsoft.com/office/officeart/2018/2/layout/IconVerticalSolidList"/>
    <dgm:cxn modelId="{C133A968-EF32-4D7B-99AB-467DBC63AA65}" type="presParOf" srcId="{7D1F47A2-8F6C-4C7F-B3B3-2100C986DE32}" destId="{95420642-092B-41B9-94FA-E0EC36F9AF7E}" srcOrd="2" destOrd="0" presId="urn:microsoft.com/office/officeart/2018/2/layout/IconVerticalSolidList"/>
    <dgm:cxn modelId="{D41F3259-A36F-405E-9981-26F5153F9ECE}" type="presParOf" srcId="{7D1F47A2-8F6C-4C7F-B3B3-2100C986DE32}" destId="{C95AF6F0-F4DA-48FE-85EB-61ADFB42AA13}" srcOrd="3" destOrd="0" presId="urn:microsoft.com/office/officeart/2018/2/layout/IconVerticalSolidList"/>
    <dgm:cxn modelId="{23EAD705-80C2-4A13-8B46-0FDB076A4FC2}" type="presParOf" srcId="{D40A0249-41A7-44A6-A657-361E8C18FD42}" destId="{51DD96AA-8DD7-4B07-A561-5C9B41ACFA3C}" srcOrd="1" destOrd="0" presId="urn:microsoft.com/office/officeart/2018/2/layout/IconVerticalSolidList"/>
    <dgm:cxn modelId="{37270FB1-E3CB-4E7A-934D-8AD3CE1A6A9C}" type="presParOf" srcId="{D40A0249-41A7-44A6-A657-361E8C18FD42}" destId="{38E06421-A6BB-4D10-8565-2812C2C5C6B3}" srcOrd="2" destOrd="0" presId="urn:microsoft.com/office/officeart/2018/2/layout/IconVerticalSolidList"/>
    <dgm:cxn modelId="{A2720370-712D-409A-A691-A76A6B58E669}" type="presParOf" srcId="{38E06421-A6BB-4D10-8565-2812C2C5C6B3}" destId="{79919C57-A32A-40F6-B106-B4E0CE644E4C}" srcOrd="0" destOrd="0" presId="urn:microsoft.com/office/officeart/2018/2/layout/IconVerticalSolidList"/>
    <dgm:cxn modelId="{7F0D094D-67F9-4096-8C3F-6FB86443B146}" type="presParOf" srcId="{38E06421-A6BB-4D10-8565-2812C2C5C6B3}" destId="{99FDF55F-B3E9-423D-AD21-A6446C5D7455}" srcOrd="1" destOrd="0" presId="urn:microsoft.com/office/officeart/2018/2/layout/IconVerticalSolidList"/>
    <dgm:cxn modelId="{A46EF107-6809-4A78-A437-DA4FD0910124}" type="presParOf" srcId="{38E06421-A6BB-4D10-8565-2812C2C5C6B3}" destId="{E98BD5F1-E6F1-491F-A8EE-6A9AD649521E}" srcOrd="2" destOrd="0" presId="urn:microsoft.com/office/officeart/2018/2/layout/IconVerticalSolidList"/>
    <dgm:cxn modelId="{A2F04EF7-8EDA-4B91-A3BA-95A8C47F2083}" type="presParOf" srcId="{38E06421-A6BB-4D10-8565-2812C2C5C6B3}" destId="{80F6AD63-74FB-40E4-9D40-4178AFD87F60}" srcOrd="3" destOrd="0" presId="urn:microsoft.com/office/officeart/2018/2/layout/IconVerticalSolidList"/>
    <dgm:cxn modelId="{600447EF-7DA9-4818-8D45-C741C5E6B34A}" type="presParOf" srcId="{D40A0249-41A7-44A6-A657-361E8C18FD42}" destId="{1375F890-B8F8-4966-ABCD-B672FD4512B7}" srcOrd="3" destOrd="0" presId="urn:microsoft.com/office/officeart/2018/2/layout/IconVerticalSolidList"/>
    <dgm:cxn modelId="{678E6197-2DF8-487D-80B8-DC5109CCDD3F}" type="presParOf" srcId="{D40A0249-41A7-44A6-A657-361E8C18FD42}" destId="{9887B295-B446-4B8E-AEA4-76754DE9DD89}" srcOrd="4" destOrd="0" presId="urn:microsoft.com/office/officeart/2018/2/layout/IconVerticalSolidList"/>
    <dgm:cxn modelId="{27C0A3EB-AFC3-4068-98D6-97C2AE9FB8D1}" type="presParOf" srcId="{9887B295-B446-4B8E-AEA4-76754DE9DD89}" destId="{436A8B1C-2D30-44BB-9150-7099503C8960}" srcOrd="0" destOrd="0" presId="urn:microsoft.com/office/officeart/2018/2/layout/IconVerticalSolidList"/>
    <dgm:cxn modelId="{3914B107-20DC-4ED8-B86C-19F61BC45DBB}" type="presParOf" srcId="{9887B295-B446-4B8E-AEA4-76754DE9DD89}" destId="{1A8B8B62-3037-4506-89D7-28710774070B}" srcOrd="1" destOrd="0" presId="urn:microsoft.com/office/officeart/2018/2/layout/IconVerticalSolidList"/>
    <dgm:cxn modelId="{8C250632-60D4-4813-9B7E-F468D972396C}" type="presParOf" srcId="{9887B295-B446-4B8E-AEA4-76754DE9DD89}" destId="{2FFC6342-A780-4396-8FAC-8E7FAE77A6E2}" srcOrd="2" destOrd="0" presId="urn:microsoft.com/office/officeart/2018/2/layout/IconVerticalSolidList"/>
    <dgm:cxn modelId="{84E4FB42-7EF6-4E5B-9E43-2F003B8E5D13}" type="presParOf" srcId="{9887B295-B446-4B8E-AEA4-76754DE9DD89}" destId="{D5847293-6F0A-4807-B203-585610F4F53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37239"/>
          <a:ext cx="5607050" cy="1407541"/>
        </a:xfrm>
        <a:prstGeom prst="rect">
          <a:avLst/>
        </a:prstGeom>
        <a:solidFill>
          <a:schemeClr val="tx1">
            <a:alpha val="7000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588569" y="476494"/>
          <a:ext cx="448572" cy="455756"/>
        </a:xfrm>
        <a:prstGeom prst="rect">
          <a:avLst/>
        </a:prstGeom>
        <a:blipFill>
          <a:blip xmlns:r="http://schemas.openxmlformats.org/officeDocument/2006/relationships" r:embed="rId1">
            <a:lum bright="70000" contrast="-70000"/>
            <a:extLst>
              <a:ext uri="{28A0092B-C50C-407E-A947-70E740481C1C}">
                <a14:useLocalDpi xmlns:a14="http://schemas.microsoft.com/office/drawing/2010/main" val="0"/>
              </a:ext>
            </a:extLst>
          </a:blip>
          <a:srcRect/>
          <a:stretch>
            <a:fillRect t="-13000" b="-13000"/>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Intro</a:t>
          </a:r>
        </a:p>
      </dsp:txBody>
      <dsp:txXfrm>
        <a:off x="1625711" y="601"/>
        <a:ext cx="3981338" cy="1407541"/>
      </dsp:txXfrm>
    </dsp:sp>
    <dsp:sp modelId="{79919C57-A32A-40F6-B106-B4E0CE644E4C}">
      <dsp:nvSpPr>
        <dsp:cNvPr id="0" name=""/>
        <dsp:cNvSpPr/>
      </dsp:nvSpPr>
      <dsp:spPr>
        <a:xfrm>
          <a:off x="0" y="1760029"/>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459360" y="2116853"/>
          <a:ext cx="706990" cy="69389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Problem setup</a:t>
          </a:r>
        </a:p>
      </dsp:txBody>
      <dsp:txXfrm>
        <a:off x="1625711" y="1760029"/>
        <a:ext cx="3981338" cy="1407541"/>
      </dsp:txXfrm>
    </dsp:sp>
    <dsp:sp modelId="{436A8B1C-2D30-44BB-9150-7099503C8960}">
      <dsp:nvSpPr>
        <dsp:cNvPr id="0" name=""/>
        <dsp:cNvSpPr/>
      </dsp:nvSpPr>
      <dsp:spPr>
        <a:xfrm>
          <a:off x="0" y="3519456"/>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499116" y="3906299"/>
          <a:ext cx="627477" cy="63385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625711" y="3519456"/>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Run the algorithm</a:t>
          </a:r>
        </a:p>
      </dsp:txBody>
      <dsp:txXfrm>
        <a:off x="1625711" y="3519456"/>
        <a:ext cx="3981338" cy="14075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1/28/2022</a:t>
            </a:fld>
            <a:endParaRPr lang="en-US" dirty="0"/>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14</a:t>
            </a:fld>
            <a:endParaRPr lang="en-US" dirty="0"/>
          </a:p>
        </p:txBody>
      </p:sp>
    </p:spTree>
    <p:extLst>
      <p:ext uri="{BB962C8B-B14F-4D97-AF65-F5344CB8AC3E}">
        <p14:creationId xmlns:p14="http://schemas.microsoft.com/office/powerpoint/2010/main" val="3467324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15</a:t>
            </a:fld>
            <a:endParaRPr lang="en-US" dirty="0"/>
          </a:p>
        </p:txBody>
      </p:sp>
    </p:spTree>
    <p:extLst>
      <p:ext uri="{BB962C8B-B14F-4D97-AF65-F5344CB8AC3E}">
        <p14:creationId xmlns:p14="http://schemas.microsoft.com/office/powerpoint/2010/main" val="3083651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16</a:t>
            </a:fld>
            <a:endParaRPr lang="en-US" dirty="0"/>
          </a:p>
        </p:txBody>
      </p:sp>
    </p:spTree>
    <p:extLst>
      <p:ext uri="{BB962C8B-B14F-4D97-AF65-F5344CB8AC3E}">
        <p14:creationId xmlns:p14="http://schemas.microsoft.com/office/powerpoint/2010/main" val="1346805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17</a:t>
            </a:fld>
            <a:endParaRPr lang="en-US" dirty="0"/>
          </a:p>
        </p:txBody>
      </p:sp>
    </p:spTree>
    <p:extLst>
      <p:ext uri="{BB962C8B-B14F-4D97-AF65-F5344CB8AC3E}">
        <p14:creationId xmlns:p14="http://schemas.microsoft.com/office/powerpoint/2010/main" val="11900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18</a:t>
            </a:fld>
            <a:endParaRPr lang="en-US" dirty="0"/>
          </a:p>
        </p:txBody>
      </p:sp>
    </p:spTree>
    <p:extLst>
      <p:ext uri="{BB962C8B-B14F-4D97-AF65-F5344CB8AC3E}">
        <p14:creationId xmlns:p14="http://schemas.microsoft.com/office/powerpoint/2010/main" val="349615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20</a:t>
            </a:fld>
            <a:endParaRPr lang="en-US" dirty="0"/>
          </a:p>
        </p:txBody>
      </p:sp>
    </p:spTree>
    <p:extLst>
      <p:ext uri="{BB962C8B-B14F-4D97-AF65-F5344CB8AC3E}">
        <p14:creationId xmlns:p14="http://schemas.microsoft.com/office/powerpoint/2010/main" val="3274307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21</a:t>
            </a:fld>
            <a:endParaRPr lang="en-US" dirty="0"/>
          </a:p>
        </p:txBody>
      </p:sp>
    </p:spTree>
    <p:extLst>
      <p:ext uri="{BB962C8B-B14F-4D97-AF65-F5344CB8AC3E}">
        <p14:creationId xmlns:p14="http://schemas.microsoft.com/office/powerpoint/2010/main" val="2637483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22</a:t>
            </a:fld>
            <a:endParaRPr lang="en-US" dirty="0"/>
          </a:p>
        </p:txBody>
      </p:sp>
    </p:spTree>
    <p:extLst>
      <p:ext uri="{BB962C8B-B14F-4D97-AF65-F5344CB8AC3E}">
        <p14:creationId xmlns:p14="http://schemas.microsoft.com/office/powerpoint/2010/main" val="3552213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23</a:t>
            </a:fld>
            <a:endParaRPr lang="en-US" dirty="0"/>
          </a:p>
        </p:txBody>
      </p:sp>
    </p:spTree>
    <p:extLst>
      <p:ext uri="{BB962C8B-B14F-4D97-AF65-F5344CB8AC3E}">
        <p14:creationId xmlns:p14="http://schemas.microsoft.com/office/powerpoint/2010/main" val="4199379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24</a:t>
            </a:fld>
            <a:endParaRPr lang="en-US" dirty="0"/>
          </a:p>
        </p:txBody>
      </p:sp>
    </p:spTree>
    <p:extLst>
      <p:ext uri="{BB962C8B-B14F-4D97-AF65-F5344CB8AC3E}">
        <p14:creationId xmlns:p14="http://schemas.microsoft.com/office/powerpoint/2010/main" val="3050018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dirty="0"/>
          </a:p>
        </p:txBody>
      </p:sp>
    </p:spTree>
    <p:extLst>
      <p:ext uri="{BB962C8B-B14F-4D97-AF65-F5344CB8AC3E}">
        <p14:creationId xmlns:p14="http://schemas.microsoft.com/office/powerpoint/2010/main" val="2647748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26</a:t>
            </a:fld>
            <a:endParaRPr lang="en-US" dirty="0"/>
          </a:p>
        </p:txBody>
      </p:sp>
    </p:spTree>
    <p:extLst>
      <p:ext uri="{BB962C8B-B14F-4D97-AF65-F5344CB8AC3E}">
        <p14:creationId xmlns:p14="http://schemas.microsoft.com/office/powerpoint/2010/main" val="2926306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27</a:t>
            </a:fld>
            <a:endParaRPr lang="en-US" dirty="0"/>
          </a:p>
        </p:txBody>
      </p:sp>
    </p:spTree>
    <p:extLst>
      <p:ext uri="{BB962C8B-B14F-4D97-AF65-F5344CB8AC3E}">
        <p14:creationId xmlns:p14="http://schemas.microsoft.com/office/powerpoint/2010/main" val="1809523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28</a:t>
            </a:fld>
            <a:endParaRPr lang="en-US" dirty="0"/>
          </a:p>
        </p:txBody>
      </p:sp>
    </p:spTree>
    <p:extLst>
      <p:ext uri="{BB962C8B-B14F-4D97-AF65-F5344CB8AC3E}">
        <p14:creationId xmlns:p14="http://schemas.microsoft.com/office/powerpoint/2010/main" val="238091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a:t>
            </a:fld>
            <a:endParaRPr lang="en-US" dirty="0"/>
          </a:p>
        </p:txBody>
      </p:sp>
    </p:spTree>
    <p:extLst>
      <p:ext uri="{BB962C8B-B14F-4D97-AF65-F5344CB8AC3E}">
        <p14:creationId xmlns:p14="http://schemas.microsoft.com/office/powerpoint/2010/main" val="69357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a:t>
            </a:fld>
            <a:endParaRPr lang="en-US" dirty="0"/>
          </a:p>
        </p:txBody>
      </p:sp>
    </p:spTree>
    <p:extLst>
      <p:ext uri="{BB962C8B-B14F-4D97-AF65-F5344CB8AC3E}">
        <p14:creationId xmlns:p14="http://schemas.microsoft.com/office/powerpoint/2010/main" val="338198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a:t>
            </a:fld>
            <a:endParaRPr lang="en-US" dirty="0"/>
          </a:p>
        </p:txBody>
      </p:sp>
    </p:spTree>
    <p:extLst>
      <p:ext uri="{BB962C8B-B14F-4D97-AF65-F5344CB8AC3E}">
        <p14:creationId xmlns:p14="http://schemas.microsoft.com/office/powerpoint/2010/main" val="17486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8</a:t>
            </a:fld>
            <a:endParaRPr lang="en-US" dirty="0"/>
          </a:p>
        </p:txBody>
      </p:sp>
    </p:spTree>
    <p:extLst>
      <p:ext uri="{BB962C8B-B14F-4D97-AF65-F5344CB8AC3E}">
        <p14:creationId xmlns:p14="http://schemas.microsoft.com/office/powerpoint/2010/main" val="352757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9</a:t>
            </a:fld>
            <a:endParaRPr lang="en-US" dirty="0"/>
          </a:p>
        </p:txBody>
      </p:sp>
    </p:spTree>
    <p:extLst>
      <p:ext uri="{BB962C8B-B14F-4D97-AF65-F5344CB8AC3E}">
        <p14:creationId xmlns:p14="http://schemas.microsoft.com/office/powerpoint/2010/main" val="3708405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12</a:t>
            </a:fld>
            <a:endParaRPr lang="en-US" dirty="0"/>
          </a:p>
        </p:txBody>
      </p:sp>
    </p:spTree>
    <p:extLst>
      <p:ext uri="{BB962C8B-B14F-4D97-AF65-F5344CB8AC3E}">
        <p14:creationId xmlns:p14="http://schemas.microsoft.com/office/powerpoint/2010/main" val="2040494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13</a:t>
            </a:fld>
            <a:endParaRPr lang="en-US" dirty="0"/>
          </a:p>
        </p:txBody>
      </p:sp>
    </p:spTree>
    <p:extLst>
      <p:ext uri="{BB962C8B-B14F-4D97-AF65-F5344CB8AC3E}">
        <p14:creationId xmlns:p14="http://schemas.microsoft.com/office/powerpoint/2010/main" val="131837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1/28/2022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1/28/2022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1/28/2022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1/28/2022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1/28/2022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1/28/2022</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1/28/2022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1/28/2022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1/28/2022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1/28/2022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1/28/2022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1/28/2022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636814" y="2302329"/>
            <a:ext cx="4654514" cy="1522930"/>
          </a:xfrm>
          <a:noFill/>
          <a:ln>
            <a:solidFill>
              <a:schemeClr val="tx1"/>
            </a:solidFill>
          </a:ln>
          <a:effectLst>
            <a:glow rad="152400">
              <a:schemeClr val="tx1">
                <a:alpha val="13000"/>
              </a:schemeClr>
            </a:glow>
          </a:effectLst>
        </p:spPr>
        <p:txBody>
          <a:bodyPr>
            <a:noAutofit/>
          </a:bodyPr>
          <a:lstStyle/>
          <a:p>
            <a:pPr rtl="1"/>
            <a:r>
              <a:rPr lang="fa-IR" sz="2400" dirty="0">
                <a:solidFill>
                  <a:schemeClr val="tx1"/>
                </a:solidFill>
                <a:cs typeface="B Nazanin" panose="00000400000000000000" pitchFamily="2" charset="-78"/>
              </a:rPr>
              <a:t>پیاده سازی یک مدل بلوغ صنعت مبتنی بر قانون نسل 4.0 صنعتی برای مدیریت عملیات و زنجیره تامین</a:t>
            </a:r>
            <a:endParaRPr lang="en-US" sz="2400" dirty="0">
              <a:solidFill>
                <a:schemeClr val="tx1"/>
              </a:solidFill>
              <a:cs typeface="B Nazanin" panose="00000400000000000000" pitchFamily="2" charset="-78"/>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04672" y="4111208"/>
            <a:ext cx="4486656" cy="702702"/>
          </a:xfrm>
        </p:spPr>
        <p:txBody>
          <a:bodyPr>
            <a:noAutofit/>
          </a:bodyPr>
          <a:lstStyle/>
          <a:p>
            <a:r>
              <a:rPr lang="fa-IR" sz="1600" dirty="0">
                <a:solidFill>
                  <a:schemeClr val="tx1"/>
                </a:solidFill>
              </a:rPr>
              <a:t>هیراد پژمان</a:t>
            </a:r>
            <a:br>
              <a:rPr lang="fa-IR" sz="1600" dirty="0">
                <a:solidFill>
                  <a:schemeClr val="tx1"/>
                </a:solidFill>
              </a:rPr>
            </a:br>
            <a:r>
              <a:rPr lang="fa-IR" sz="1600" dirty="0">
                <a:solidFill>
                  <a:schemeClr val="tx1"/>
                </a:solidFill>
              </a:rPr>
              <a:t>علیرضا نجفی</a:t>
            </a:r>
            <a:endParaRPr lang="en-US" sz="1600" dirty="0">
              <a:solidFill>
                <a:schemeClr val="tx1"/>
              </a:solidFill>
            </a:endParaRPr>
          </a:p>
        </p:txBody>
      </p:sp>
      <p:pic>
        <p:nvPicPr>
          <p:cNvPr id="8" name="Picture 7">
            <a:extLst>
              <a:ext uri="{FF2B5EF4-FFF2-40B4-BE49-F238E27FC236}">
                <a16:creationId xmlns:a16="http://schemas.microsoft.com/office/drawing/2014/main" id="{761E7AB8-C8A3-4BDD-8F18-1A4C0E9D4D07}"/>
              </a:ext>
            </a:extLst>
          </p:cNvPr>
          <p:cNvPicPr>
            <a:picLocks noChangeAspect="1"/>
          </p:cNvPicPr>
          <p:nvPr/>
        </p:nvPicPr>
        <p:blipFill rotWithShape="1">
          <a:blip r:embed="rId3"/>
          <a:srcRect l="21663" r="23144"/>
          <a:stretch/>
        </p:blipFill>
        <p:spPr>
          <a:xfrm>
            <a:off x="6096000" y="1"/>
            <a:ext cx="6096000" cy="6857999"/>
          </a:xfrm>
          <a:prstGeom prst="rect">
            <a:avLst/>
          </a:prstGeom>
        </p:spPr>
      </p:pic>
    </p:spTree>
    <p:extLst>
      <p:ext uri="{BB962C8B-B14F-4D97-AF65-F5344CB8AC3E}">
        <p14:creationId xmlns:p14="http://schemas.microsoft.com/office/powerpoint/2010/main" val="83405040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
        <p:nvSpPr>
          <p:cNvPr id="2" name="Title 1"/>
          <p:cNvSpPr>
            <a:spLocks noGrp="1"/>
          </p:cNvSpPr>
          <p:nvPr>
            <p:ph type="title"/>
          </p:nvPr>
        </p:nvSpPr>
        <p:spPr>
          <a:xfrm>
            <a:off x="2231136" y="2834640"/>
            <a:ext cx="7729728" cy="1188720"/>
          </a:xfrm>
        </p:spPr>
        <p:style>
          <a:lnRef idx="3">
            <a:schemeClr val="lt1"/>
          </a:lnRef>
          <a:fillRef idx="1">
            <a:schemeClr val="dk1"/>
          </a:fillRef>
          <a:effectRef idx="1">
            <a:schemeClr val="dk1"/>
          </a:effectRef>
          <a:fontRef idx="minor">
            <a:schemeClr val="lt1"/>
          </a:fontRef>
        </p:style>
        <p:txBody>
          <a:bodyPr/>
          <a:lstStyle/>
          <a:p>
            <a:pPr lvl="0">
              <a:lnSpc>
                <a:spcPct val="100000"/>
              </a:lnSpc>
            </a:pPr>
            <a:r>
              <a:rPr lang="fa-IR" dirty="0">
                <a:solidFill>
                  <a:schemeClr val="bg1"/>
                </a:solidFill>
                <a:effectLst>
                  <a:glow rad="152400">
                    <a:schemeClr val="bg1">
                      <a:alpha val="19000"/>
                    </a:schemeClr>
                  </a:glow>
                </a:effectLst>
              </a:rPr>
              <a:t>   طرح مسئله</a:t>
            </a:r>
            <a:endParaRPr lang="en-US" dirty="0">
              <a:solidFill>
                <a:schemeClr val="bg1"/>
              </a:solidFill>
              <a:effectLst>
                <a:glow rad="152400">
                  <a:schemeClr val="bg1">
                    <a:alpha val="19000"/>
                  </a:schemeClr>
                </a:glow>
              </a:effectLst>
            </a:endParaRPr>
          </a:p>
        </p:txBody>
      </p:sp>
      <p:sp>
        <p:nvSpPr>
          <p:cNvPr id="4" name="Rectangle 3"/>
          <p:cNvSpPr/>
          <p:nvPr/>
        </p:nvSpPr>
        <p:spPr>
          <a:xfrm>
            <a:off x="6831589" y="3082054"/>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3890768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CF9C6-4F42-49FA-A14D-A892FF51A9C7}"/>
              </a:ext>
            </a:extLst>
          </p:cNvPr>
          <p:cNvPicPr>
            <a:picLocks noChangeAspect="1"/>
          </p:cNvPicPr>
          <p:nvPr/>
        </p:nvPicPr>
        <p:blipFill>
          <a:blip r:embed="rId2"/>
          <a:stretch>
            <a:fillRect/>
          </a:stretch>
        </p:blipFill>
        <p:spPr>
          <a:xfrm>
            <a:off x="4625162" y="148116"/>
            <a:ext cx="7530730" cy="3191681"/>
          </a:xfrm>
          <a:prstGeom prst="rect">
            <a:avLst/>
          </a:prstGeom>
        </p:spPr>
      </p:pic>
      <p:graphicFrame>
        <p:nvGraphicFramePr>
          <p:cNvPr id="6" name="Table 14">
            <a:extLst>
              <a:ext uri="{FF2B5EF4-FFF2-40B4-BE49-F238E27FC236}">
                <a16:creationId xmlns:a16="http://schemas.microsoft.com/office/drawing/2014/main" id="{D59F766C-F079-48FE-9E4E-D4ECEBCF34C0}"/>
              </a:ext>
            </a:extLst>
          </p:cNvPr>
          <p:cNvGraphicFramePr>
            <a:graphicFrameLocks noGrp="1"/>
          </p:cNvGraphicFramePr>
          <p:nvPr>
            <p:extLst>
              <p:ext uri="{D42A27DB-BD31-4B8C-83A1-F6EECF244321}">
                <p14:modId xmlns:p14="http://schemas.microsoft.com/office/powerpoint/2010/main" val="2516228158"/>
              </p:ext>
            </p:extLst>
          </p:nvPr>
        </p:nvGraphicFramePr>
        <p:xfrm>
          <a:off x="36107" y="3429000"/>
          <a:ext cx="12119785" cy="3248393"/>
        </p:xfrm>
        <a:graphic>
          <a:graphicData uri="http://schemas.openxmlformats.org/drawingml/2006/table">
            <a:tbl>
              <a:tblPr firstRow="1" bandRow="1">
                <a:tableStyleId>{5940675A-B579-460E-94D1-54222C63F5DA}</a:tableStyleId>
              </a:tblPr>
              <a:tblGrid>
                <a:gridCol w="9969910">
                  <a:extLst>
                    <a:ext uri="{9D8B030D-6E8A-4147-A177-3AD203B41FA5}">
                      <a16:colId xmlns:a16="http://schemas.microsoft.com/office/drawing/2014/main" val="1353814740"/>
                    </a:ext>
                  </a:extLst>
                </a:gridCol>
                <a:gridCol w="2149875">
                  <a:extLst>
                    <a:ext uri="{9D8B030D-6E8A-4147-A177-3AD203B41FA5}">
                      <a16:colId xmlns:a16="http://schemas.microsoft.com/office/drawing/2014/main" val="1895788177"/>
                    </a:ext>
                  </a:extLst>
                </a:gridCol>
              </a:tblGrid>
              <a:tr h="411197">
                <a:tc>
                  <a:txBody>
                    <a:bodyPr/>
                    <a:lstStyle/>
                    <a:p>
                      <a:pPr algn="ctr" rtl="1"/>
                      <a:r>
                        <a:rPr lang="fa-IR" dirty="0"/>
                        <a:t>تعریف</a:t>
                      </a:r>
                      <a:endParaRPr lang="en-US" dirty="0"/>
                    </a:p>
                  </a:txBody>
                  <a:tcPr anchor="ctr">
                    <a:solidFill>
                      <a:schemeClr val="bg2">
                        <a:lumMod val="75000"/>
                      </a:schemeClr>
                    </a:solidFill>
                  </a:tcPr>
                </a:tc>
                <a:tc>
                  <a:txBody>
                    <a:bodyPr/>
                    <a:lstStyle/>
                    <a:p>
                      <a:pPr algn="ctr" rtl="1"/>
                      <a:r>
                        <a:rPr lang="fa-IR" dirty="0"/>
                        <a:t>نام بخش</a:t>
                      </a:r>
                      <a:endParaRPr lang="en-US" dirty="0"/>
                    </a:p>
                  </a:txBody>
                  <a:tcPr anchor="ctr">
                    <a:solidFill>
                      <a:schemeClr val="bg2">
                        <a:lumMod val="75000"/>
                      </a:schemeClr>
                    </a:solidFill>
                  </a:tcPr>
                </a:tc>
                <a:extLst>
                  <a:ext uri="{0D108BD9-81ED-4DB2-BD59-A6C34878D82A}">
                    <a16:rowId xmlns:a16="http://schemas.microsoft.com/office/drawing/2014/main" val="125474311"/>
                  </a:ext>
                </a:extLst>
              </a:tr>
              <a:tr h="480986">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dirty="0"/>
                        <a:t>ورودی های یک شرکت، از جمله مواد خام و طرح های محصول، را به خروجی ها یا محصولات مصرفی نهایی تبدیل می کند.</a:t>
                      </a:r>
                      <a:endParaRPr lang="en-US" dirty="0"/>
                    </a:p>
                  </a:txBody>
                  <a:tcPr anchor="ctr"/>
                </a:tc>
                <a:tc>
                  <a:txBody>
                    <a:bodyPr/>
                    <a:lstStyle/>
                    <a:p>
                      <a:pPr algn="ctr" rtl="1"/>
                      <a:r>
                        <a:rPr lang="fa-IR" dirty="0"/>
                        <a:t>تولید و مدیریت عملیات</a:t>
                      </a:r>
                      <a:endParaRPr lang="en-US" dirty="0"/>
                    </a:p>
                  </a:txBody>
                  <a:tcPr anchor="ctr">
                    <a:solidFill>
                      <a:srgbClr val="FF0000"/>
                    </a:solidFill>
                  </a:tcPr>
                </a:tc>
                <a:extLst>
                  <a:ext uri="{0D108BD9-81ED-4DB2-BD59-A6C34878D82A}">
                    <a16:rowId xmlns:a16="http://schemas.microsoft.com/office/drawing/2014/main" val="1698856802"/>
                  </a:ext>
                </a:extLst>
              </a:tr>
              <a:tr h="68813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dirty="0"/>
                        <a:t>کلیه فرآیندهایی است که مواد خام را به محصولات نهایی تبدیل می کند و شرکت ها با استفاده از آن می توانند هزینه های اضافی را کاهش داده و محصولات را سریعتر به مصرف کننده تحویل دهند.</a:t>
                      </a:r>
                      <a:endParaRPr lang="en-US" dirty="0"/>
                    </a:p>
                  </a:txBody>
                  <a:tcPr anchor="ctr"/>
                </a:tc>
                <a:tc>
                  <a:txBody>
                    <a:bodyPr/>
                    <a:lstStyle/>
                    <a:p>
                      <a:pPr algn="ctr" rtl="1"/>
                      <a:r>
                        <a:rPr lang="fa-IR" dirty="0"/>
                        <a:t>مدیریت زنجیر تامین </a:t>
                      </a:r>
                      <a:endParaRPr lang="en-US" dirty="0"/>
                    </a:p>
                  </a:txBody>
                  <a:tcPr anchor="ctr">
                    <a:solidFill>
                      <a:srgbClr val="00B0F0"/>
                    </a:solidFill>
                  </a:tcPr>
                </a:tc>
                <a:extLst>
                  <a:ext uri="{0D108BD9-81ED-4DB2-BD59-A6C34878D82A}">
                    <a16:rowId xmlns:a16="http://schemas.microsoft.com/office/drawing/2014/main" val="1599295847"/>
                  </a:ext>
                </a:extLst>
              </a:tr>
              <a:tr h="1027991">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dirty="0"/>
                        <a:t>به پیشرفت هایی در سطح یکپارچه سازی فرآیندهای فیزیکی و محاسباتی، ارتباط بین بازیگران، ارتباط بین فناوری ها و قابلیت همکاری اشاره دارد. نحوه تبدیل فرآیندها و سیستم‌ها از سیلوهای جدا شده به اکوسیستم‌های کاملاً متصل که از دامنه‌های </a:t>
                      </a:r>
                      <a:r>
                        <a:rPr lang="en-US" dirty="0"/>
                        <a:t>SCM </a:t>
                      </a:r>
                      <a:r>
                        <a:rPr lang="fa-IR" dirty="0"/>
                        <a:t>و </a:t>
                      </a:r>
                      <a:r>
                        <a:rPr lang="en-US" dirty="0"/>
                        <a:t>POM </a:t>
                      </a:r>
                      <a:r>
                        <a:rPr lang="fa-IR" dirty="0"/>
                        <a:t>باقی‌مانده پشتیبانی می‌کنند را شناسایی می‌کند.</a:t>
                      </a:r>
                      <a:endParaRPr lang="en-US" dirty="0"/>
                    </a:p>
                  </a:txBody>
                  <a:tcPr anchor="ctr"/>
                </a:tc>
                <a:tc>
                  <a:txBody>
                    <a:bodyPr/>
                    <a:lstStyle/>
                    <a:p>
                      <a:pPr algn="ctr" rtl="1"/>
                      <a:r>
                        <a:rPr lang="fa-IR" dirty="0"/>
                        <a:t>یکپارچه سازی</a:t>
                      </a:r>
                      <a:endParaRPr lang="en-US" dirty="0"/>
                    </a:p>
                  </a:txBody>
                  <a:tcPr anchor="ctr">
                    <a:solidFill>
                      <a:srgbClr val="FFC000"/>
                    </a:solidFill>
                  </a:tcPr>
                </a:tc>
                <a:extLst>
                  <a:ext uri="{0D108BD9-81ED-4DB2-BD59-A6C34878D82A}">
                    <a16:rowId xmlns:a16="http://schemas.microsoft.com/office/drawing/2014/main" val="4268073946"/>
                  </a:ext>
                </a:extLst>
              </a:tr>
              <a:tr h="0">
                <a:tc>
                  <a:txBody>
                    <a:bodyPr/>
                    <a:lstStyle/>
                    <a:p>
                      <a:pPr algn="ctr" rtl="1"/>
                      <a:r>
                        <a:rPr lang="fa-IR" dirty="0"/>
                        <a:t>هر کدام از سه بخش بالا توسط افراد خبره صنعت وزن دهی شده، و از آنها میانگین وزن دار گرفته می شود که نتیجه امتیاز در صنعت خواهد شد.</a:t>
                      </a:r>
                      <a:endParaRPr lang="en-US" dirty="0"/>
                    </a:p>
                  </a:txBody>
                  <a:tcPr anchor="ctr"/>
                </a:tc>
                <a:tc>
                  <a:txBody>
                    <a:bodyPr/>
                    <a:lstStyle/>
                    <a:p>
                      <a:pPr algn="ctr" rtl="1"/>
                      <a:r>
                        <a:rPr lang="fa-IR" sz="1800" dirty="0"/>
                        <a:t>امتیاز </a:t>
                      </a:r>
                      <a:r>
                        <a:rPr lang="en-US" sz="1800" dirty="0"/>
                        <a:t>I4.0</a:t>
                      </a:r>
                      <a:br>
                        <a:rPr lang="fa-IR" sz="1800" dirty="0"/>
                      </a:br>
                      <a:endParaRPr lang="en-US" sz="1800" dirty="0">
                        <a:cs typeface="B Nazanin" panose="00000400000000000000" pitchFamily="2" charset="-78"/>
                      </a:endParaRPr>
                    </a:p>
                  </a:txBody>
                  <a:tcPr anchor="ctr">
                    <a:solidFill>
                      <a:srgbClr val="00B050"/>
                    </a:solidFill>
                  </a:tcPr>
                </a:tc>
                <a:extLst>
                  <a:ext uri="{0D108BD9-81ED-4DB2-BD59-A6C34878D82A}">
                    <a16:rowId xmlns:a16="http://schemas.microsoft.com/office/drawing/2014/main" val="3877146768"/>
                  </a:ext>
                </a:extLst>
              </a:tr>
            </a:tbl>
          </a:graphicData>
        </a:graphic>
      </p:graphicFrame>
      <p:pic>
        <p:nvPicPr>
          <p:cNvPr id="8" name="Picture 7">
            <a:extLst>
              <a:ext uri="{FF2B5EF4-FFF2-40B4-BE49-F238E27FC236}">
                <a16:creationId xmlns:a16="http://schemas.microsoft.com/office/drawing/2014/main" id="{D1480FC3-2150-4A4C-B692-3D5B88C3633A}"/>
              </a:ext>
            </a:extLst>
          </p:cNvPr>
          <p:cNvPicPr>
            <a:picLocks noChangeAspect="1"/>
          </p:cNvPicPr>
          <p:nvPr/>
        </p:nvPicPr>
        <p:blipFill rotWithShape="1">
          <a:blip r:embed="rId3"/>
          <a:srcRect b="50000"/>
          <a:stretch/>
        </p:blipFill>
        <p:spPr>
          <a:xfrm>
            <a:off x="0" y="0"/>
            <a:ext cx="4625162" cy="3429000"/>
          </a:xfrm>
          <a:prstGeom prst="rect">
            <a:avLst/>
          </a:prstGeom>
        </p:spPr>
      </p:pic>
      <p:sp>
        <p:nvSpPr>
          <p:cNvPr id="9" name="Title 1">
            <a:extLst>
              <a:ext uri="{FF2B5EF4-FFF2-40B4-BE49-F238E27FC236}">
                <a16:creationId xmlns:a16="http://schemas.microsoft.com/office/drawing/2014/main" id="{D584A75D-8748-4425-9F31-935A50496F8F}"/>
              </a:ext>
            </a:extLst>
          </p:cNvPr>
          <p:cNvSpPr>
            <a:spLocks noGrp="1"/>
          </p:cNvSpPr>
          <p:nvPr>
            <p:ph type="title"/>
          </p:nvPr>
        </p:nvSpPr>
        <p:spPr>
          <a:xfrm>
            <a:off x="630594" y="9666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fa-IR" sz="2000" dirty="0">
                <a:solidFill>
                  <a:srgbClr val="FFFFFF"/>
                </a:solidFill>
              </a:rPr>
              <a:t>دیاگرام کارخانه</a:t>
            </a:r>
            <a:endParaRPr lang="en-US" sz="2000" dirty="0">
              <a:solidFill>
                <a:srgbClr val="FFFFFF"/>
              </a:solidFill>
            </a:endParaRPr>
          </a:p>
        </p:txBody>
      </p:sp>
    </p:spTree>
    <p:extLst>
      <p:ext uri="{BB962C8B-B14F-4D97-AF65-F5344CB8AC3E}">
        <p14:creationId xmlns:p14="http://schemas.microsoft.com/office/powerpoint/2010/main" val="3556090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fa-IR" sz="2000" dirty="0">
                <a:solidFill>
                  <a:srgbClr val="FFFFFF"/>
                </a:solidFill>
              </a:rPr>
              <a:t>سیستم فازی مورد نظر</a:t>
            </a:r>
            <a:endParaRPr lang="en-US" sz="2000" dirty="0">
              <a:solidFill>
                <a:srgbClr val="FFFFFF"/>
              </a:solidFill>
            </a:endParaRPr>
          </a:p>
        </p:txBody>
      </p:sp>
      <p:sp>
        <p:nvSpPr>
          <p:cNvPr id="6" name="Rectangle 5"/>
          <p:cNvSpPr/>
          <p:nvPr/>
        </p:nvSpPr>
        <p:spPr>
          <a:xfrm>
            <a:off x="1971959" y="5170502"/>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pic>
        <p:nvPicPr>
          <p:cNvPr id="5" name="Content Placeholder 4">
            <a:extLst>
              <a:ext uri="{FF2B5EF4-FFF2-40B4-BE49-F238E27FC236}">
                <a16:creationId xmlns:a16="http://schemas.microsoft.com/office/drawing/2014/main" id="{0976CCD5-092D-430E-B897-C8C7460131EC}"/>
              </a:ext>
            </a:extLst>
          </p:cNvPr>
          <p:cNvPicPr>
            <a:picLocks noGrp="1" noChangeAspect="1"/>
          </p:cNvPicPr>
          <p:nvPr>
            <p:ph idx="1"/>
          </p:nvPr>
        </p:nvPicPr>
        <p:blipFill>
          <a:blip r:embed="rId4"/>
          <a:stretch>
            <a:fillRect/>
          </a:stretch>
        </p:blipFill>
        <p:spPr>
          <a:xfrm>
            <a:off x="4785504" y="474478"/>
            <a:ext cx="7275287" cy="3825576"/>
          </a:xfrm>
        </p:spPr>
      </p:pic>
      <p:sp>
        <p:nvSpPr>
          <p:cNvPr id="7" name="TextBox 6">
            <a:extLst>
              <a:ext uri="{FF2B5EF4-FFF2-40B4-BE49-F238E27FC236}">
                <a16:creationId xmlns:a16="http://schemas.microsoft.com/office/drawing/2014/main" id="{549F2A57-6138-48DA-8290-4E25F795DCCE}"/>
              </a:ext>
            </a:extLst>
          </p:cNvPr>
          <p:cNvSpPr txBox="1"/>
          <p:nvPr/>
        </p:nvSpPr>
        <p:spPr>
          <a:xfrm>
            <a:off x="4785504" y="4511040"/>
            <a:ext cx="7360776" cy="923330"/>
          </a:xfrm>
          <a:prstGeom prst="rect">
            <a:avLst/>
          </a:prstGeom>
          <a:noFill/>
        </p:spPr>
        <p:txBody>
          <a:bodyPr wrap="square" rtlCol="0">
            <a:spAutoFit/>
          </a:bodyPr>
          <a:lstStyle/>
          <a:p>
            <a:pPr algn="r" rtl="1"/>
            <a:r>
              <a:rPr lang="fa-IR" dirty="0"/>
              <a:t>هر یک از بخش های معرفی شده در اسلاید قبلی خود حاوی زیر بخش هایی متعدد هستند،</a:t>
            </a:r>
            <a:br>
              <a:rPr lang="fa-IR" dirty="0"/>
            </a:br>
            <a:r>
              <a:rPr lang="fa-IR" dirty="0"/>
              <a:t>هر یک از این زیر بخش ها بعد از وزن دهی توسط افراد مجرب صنعت، به عوان ورودی ،وارد یک سیستم فازی شده و از سیستم فازی یک امتیاز برای آن بخش در نظر گرفته می شود.</a:t>
            </a:r>
            <a:endParaRPr lang="en-US" dirty="0"/>
          </a:p>
        </p:txBody>
      </p:sp>
      <p:sp>
        <p:nvSpPr>
          <p:cNvPr id="3" name="Rectangle 2">
            <a:extLst>
              <a:ext uri="{FF2B5EF4-FFF2-40B4-BE49-F238E27FC236}">
                <a16:creationId xmlns:a16="http://schemas.microsoft.com/office/drawing/2014/main" id="{CDFF8C79-E63F-4606-987F-D3E2C78B5F02}"/>
              </a:ext>
            </a:extLst>
          </p:cNvPr>
          <p:cNvSpPr/>
          <p:nvPr/>
        </p:nvSpPr>
        <p:spPr>
          <a:xfrm>
            <a:off x="5098597" y="485775"/>
            <a:ext cx="2935060" cy="2355396"/>
          </a:xfrm>
          <a:prstGeom prst="rect">
            <a:avLst/>
          </a:prstGeom>
          <a:noFill/>
          <a:ln w="38100">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025846-3D32-4A70-889F-EB412736CB62}"/>
              </a:ext>
            </a:extLst>
          </p:cNvPr>
          <p:cNvSpPr/>
          <p:nvPr/>
        </p:nvSpPr>
        <p:spPr>
          <a:xfrm>
            <a:off x="8817429" y="514349"/>
            <a:ext cx="2935060" cy="198392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4B776E-CB3E-4C78-8C11-2B161804C802}"/>
              </a:ext>
            </a:extLst>
          </p:cNvPr>
          <p:cNvSpPr/>
          <p:nvPr/>
        </p:nvSpPr>
        <p:spPr>
          <a:xfrm>
            <a:off x="6574631" y="3271838"/>
            <a:ext cx="1757363" cy="99298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F4CE83-347C-418D-BD79-100E5916B804}"/>
              </a:ext>
            </a:extLst>
          </p:cNvPr>
          <p:cNvSpPr/>
          <p:nvPr/>
        </p:nvSpPr>
        <p:spPr>
          <a:xfrm>
            <a:off x="10077450" y="2631282"/>
            <a:ext cx="1490663" cy="5524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B9118B-C2BE-405B-82BE-1CB9284B07CA}"/>
              </a:ext>
            </a:extLst>
          </p:cNvPr>
          <p:cNvSpPr/>
          <p:nvPr/>
        </p:nvSpPr>
        <p:spPr>
          <a:xfrm>
            <a:off x="6574631" y="3271838"/>
            <a:ext cx="1757363" cy="99298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82CC16-58A4-4C89-B10F-2348EB023036}"/>
              </a:ext>
            </a:extLst>
          </p:cNvPr>
          <p:cNvSpPr/>
          <p:nvPr/>
        </p:nvSpPr>
        <p:spPr>
          <a:xfrm>
            <a:off x="10077450" y="2631282"/>
            <a:ext cx="1490663" cy="552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923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rmAutofit/>
          </a:bodyPr>
          <a:lstStyle/>
          <a:p>
            <a:r>
              <a:rPr lang="fa-IR" sz="2000" dirty="0">
                <a:solidFill>
                  <a:srgbClr val="FFFFFF"/>
                </a:solidFill>
              </a:rPr>
              <a:t>قانون گذاری</a:t>
            </a:r>
            <a:endParaRPr lang="en-US" sz="2000" dirty="0">
              <a:solidFill>
                <a:srgbClr val="FFFFFF"/>
              </a:solidFill>
            </a:endParaRPr>
          </a:p>
        </p:txBody>
      </p:sp>
      <p:sp>
        <p:nvSpPr>
          <p:cNvPr id="7" name="Rectangle 6"/>
          <p:cNvSpPr/>
          <p:nvPr/>
        </p:nvSpPr>
        <p:spPr>
          <a:xfrm>
            <a:off x="9509663" y="5170502"/>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0068E5FA-CDAC-4374-BEAB-4906914D4A39}"/>
              </a:ext>
            </a:extLst>
          </p:cNvPr>
          <p:cNvSpPr txBox="1"/>
          <p:nvPr/>
        </p:nvSpPr>
        <p:spPr>
          <a:xfrm>
            <a:off x="63970" y="3823170"/>
            <a:ext cx="7379171" cy="1754326"/>
          </a:xfrm>
          <a:prstGeom prst="rect">
            <a:avLst/>
          </a:prstGeom>
          <a:noFill/>
        </p:spPr>
        <p:txBody>
          <a:bodyPr wrap="square" rtlCol="0">
            <a:spAutoFit/>
          </a:bodyPr>
          <a:lstStyle/>
          <a:p>
            <a:pPr algn="r" rtl="1"/>
            <a:r>
              <a:rPr lang="fa-IR" dirty="0"/>
              <a:t>سیستم امتیازی ما به در حالت دو ورودی ما بسته به امتیاز های ورودی که به آن اعمال می شود به دو صورت عمل می کند :</a:t>
            </a:r>
            <a:br>
              <a:rPr lang="fa-IR" dirty="0"/>
            </a:br>
            <a:r>
              <a:rPr lang="fa-IR" dirty="0"/>
              <a:t>1 – بدون ارفاق : اگر مجموع امتیاز های دو ورودی ما عددی زوج باشد، سیستم بدون ارفاق جواب را در نظر 				میگیرد.</a:t>
            </a:r>
            <a:br>
              <a:rPr lang="fa-IR" dirty="0"/>
            </a:br>
            <a:r>
              <a:rPr lang="fa-IR" dirty="0"/>
              <a:t>2 – با ارفاق : محموع امتیاز ها اگر فرد بود و کمتر یا مساوی چهار بود، میانگین به سمت بالا گرد می شود.</a:t>
            </a:r>
            <a:br>
              <a:rPr lang="fa-IR" dirty="0"/>
            </a:br>
            <a:r>
              <a:rPr lang="fa-IR" dirty="0"/>
              <a:t>		ولی اگر مجموع امتیاز ها فرد بود و بزرگتر از 4 بود، میانگین سیستم به سمت پایین گرد می شود.</a:t>
            </a:r>
            <a:endParaRPr lang="en-US" dirty="0"/>
          </a:p>
        </p:txBody>
      </p:sp>
      <p:pic>
        <p:nvPicPr>
          <p:cNvPr id="4" name="Picture 3">
            <a:extLst>
              <a:ext uri="{FF2B5EF4-FFF2-40B4-BE49-F238E27FC236}">
                <a16:creationId xmlns:a16="http://schemas.microsoft.com/office/drawing/2014/main" id="{94072DBA-F215-43F1-A05B-3407672A0750}"/>
              </a:ext>
            </a:extLst>
          </p:cNvPr>
          <p:cNvPicPr>
            <a:picLocks noChangeAspect="1"/>
          </p:cNvPicPr>
          <p:nvPr/>
        </p:nvPicPr>
        <p:blipFill>
          <a:blip r:embed="rId4"/>
          <a:stretch>
            <a:fillRect/>
          </a:stretch>
        </p:blipFill>
        <p:spPr>
          <a:xfrm>
            <a:off x="192895" y="434450"/>
            <a:ext cx="7151914" cy="3163635"/>
          </a:xfrm>
          <a:prstGeom prst="rect">
            <a:avLst/>
          </a:prstGeom>
        </p:spPr>
      </p:pic>
    </p:spTree>
    <p:extLst>
      <p:ext uri="{BB962C8B-B14F-4D97-AF65-F5344CB8AC3E}">
        <p14:creationId xmlns:p14="http://schemas.microsoft.com/office/powerpoint/2010/main" val="864666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fa-IR" dirty="0">
                <a:solidFill>
                  <a:srgbClr val="FFFFFF"/>
                </a:solidFill>
              </a:rPr>
              <a:t>منطق فازی</a:t>
            </a:r>
            <a:endParaRPr lang="en-US" dirty="0">
              <a:solidFill>
                <a:srgbClr val="FFFFFF"/>
              </a:solidFill>
            </a:endParaRPr>
          </a:p>
        </p:txBody>
      </p:sp>
      <p:sp>
        <p:nvSpPr>
          <p:cNvPr id="6" name="Rectangle 5"/>
          <p:cNvSpPr/>
          <p:nvPr/>
        </p:nvSpPr>
        <p:spPr>
          <a:xfrm>
            <a:off x="2162990" y="5323715"/>
            <a:ext cx="324927" cy="387467"/>
          </a:xfrm>
          <a:prstGeom prst="rect">
            <a:avLst/>
          </a:prstGeom>
          <a:blipFill>
            <a:blip r:embed="rId3">
              <a:lum bright="70000" contrast="-70000"/>
              <a:extLst>
                <a:ext uri="{28A0092B-C50C-407E-A947-70E740481C1C}">
                  <a14:useLocalDpi xmlns:a14="http://schemas.microsoft.com/office/drawing/2010/main" val="0"/>
                </a:ext>
              </a:extLst>
            </a:blip>
            <a:srcRect/>
            <a:stretch>
              <a:fillRect t="-13000" b="-13000"/>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5" name="TextBox 4"/>
          <p:cNvSpPr txBox="1"/>
          <p:nvPr/>
        </p:nvSpPr>
        <p:spPr>
          <a:xfrm>
            <a:off x="5593319" y="531469"/>
            <a:ext cx="5840083" cy="923330"/>
          </a:xfrm>
          <a:prstGeom prst="rect">
            <a:avLst/>
          </a:prstGeom>
          <a:noFill/>
        </p:spPr>
        <p:txBody>
          <a:bodyPr wrap="square" rtlCol="0">
            <a:spAutoFit/>
          </a:bodyPr>
          <a:lstStyle/>
          <a:p>
            <a:pPr algn="ctr" rtl="1"/>
            <a:r>
              <a:rPr lang="fa-IR" dirty="0"/>
              <a:t>منطق فازی رویکردی برای پردازش متغیر است که امکان پردازش چندین مقدار ممکن را از طریق یک متغیر فراهم می‌کند.این منطق تلاش می کند تا مسائل را با طیف باز و نادقیق داده ها و اکتشافی حل کند که به دست آوردن مجموعه ای از نتایج دقیق را ممکن می سازد.</a:t>
            </a:r>
            <a:endParaRPr lang="en-US" dirty="0"/>
          </a:p>
        </p:txBody>
      </p:sp>
      <p:pic>
        <p:nvPicPr>
          <p:cNvPr id="21" name="Content Placeholder 16">
            <a:extLst>
              <a:ext uri="{FF2B5EF4-FFF2-40B4-BE49-F238E27FC236}">
                <a16:creationId xmlns:a16="http://schemas.microsoft.com/office/drawing/2014/main" id="{0AD61E05-E65A-4D3C-97A2-41FD5EB6149B}"/>
              </a:ext>
            </a:extLst>
          </p:cNvPr>
          <p:cNvPicPr>
            <a:picLocks noChangeAspect="1"/>
          </p:cNvPicPr>
          <p:nvPr/>
        </p:nvPicPr>
        <p:blipFill rotWithShape="1">
          <a:blip r:embed="rId4"/>
          <a:srcRect r="63045" b="44641"/>
          <a:stretch/>
        </p:blipFill>
        <p:spPr>
          <a:xfrm>
            <a:off x="4650907" y="4115502"/>
            <a:ext cx="4284904" cy="2742497"/>
          </a:xfrm>
          <a:prstGeom prst="rect">
            <a:avLst/>
          </a:prstGeom>
        </p:spPr>
      </p:pic>
      <p:pic>
        <p:nvPicPr>
          <p:cNvPr id="17" name="Content Placeholder 16">
            <a:extLst>
              <a:ext uri="{FF2B5EF4-FFF2-40B4-BE49-F238E27FC236}">
                <a16:creationId xmlns:a16="http://schemas.microsoft.com/office/drawing/2014/main" id="{252403FD-A450-466F-878B-E65311688716}"/>
              </a:ext>
            </a:extLst>
          </p:cNvPr>
          <p:cNvPicPr>
            <a:picLocks noGrp="1" noChangeAspect="1"/>
          </p:cNvPicPr>
          <p:nvPr>
            <p:ph idx="1"/>
          </p:nvPr>
        </p:nvPicPr>
        <p:blipFill rotWithShape="1">
          <a:blip r:embed="rId4"/>
          <a:srcRect r="63045" b="44641"/>
          <a:stretch/>
        </p:blipFill>
        <p:spPr>
          <a:xfrm>
            <a:off x="4650907" y="1483849"/>
            <a:ext cx="4284904" cy="2887941"/>
          </a:xfrm>
        </p:spPr>
      </p:pic>
      <p:sp>
        <p:nvSpPr>
          <p:cNvPr id="19" name="Oval 18">
            <a:extLst>
              <a:ext uri="{FF2B5EF4-FFF2-40B4-BE49-F238E27FC236}">
                <a16:creationId xmlns:a16="http://schemas.microsoft.com/office/drawing/2014/main" id="{668B1626-F8D6-4037-B7BA-51B32055E5E4}"/>
              </a:ext>
            </a:extLst>
          </p:cNvPr>
          <p:cNvSpPr/>
          <p:nvPr/>
        </p:nvSpPr>
        <p:spPr>
          <a:xfrm rot="2695329">
            <a:off x="6487505" y="3742418"/>
            <a:ext cx="91440" cy="91440"/>
          </a:xfrm>
          <a:prstGeom prst="ellipse">
            <a:avLst/>
          </a:prstGeom>
          <a:solidFill>
            <a:srgbClr val="FF5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E895099-3380-481E-906D-AB0502F6A1E0}"/>
              </a:ext>
            </a:extLst>
          </p:cNvPr>
          <p:cNvSpPr/>
          <p:nvPr/>
        </p:nvSpPr>
        <p:spPr>
          <a:xfrm rot="2695329">
            <a:off x="6769922" y="6244316"/>
            <a:ext cx="91440" cy="91440"/>
          </a:xfrm>
          <a:prstGeom prst="ellipse">
            <a:avLst/>
          </a:prstGeom>
          <a:solidFill>
            <a:srgbClr val="FF5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D257C64-EB0D-498E-8FAD-14AAFB1E6C30}"/>
              </a:ext>
            </a:extLst>
          </p:cNvPr>
          <p:cNvCxnSpPr>
            <a:stCxn id="22" idx="1"/>
          </p:cNvCxnSpPr>
          <p:nvPr/>
        </p:nvCxnSpPr>
        <p:spPr>
          <a:xfrm flipV="1">
            <a:off x="6815580" y="5191973"/>
            <a:ext cx="62" cy="1052343"/>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4882BA49-9F82-468D-BD15-C2422D12D820}"/>
              </a:ext>
            </a:extLst>
          </p:cNvPr>
          <p:cNvCxnSpPr/>
          <p:nvPr/>
        </p:nvCxnSpPr>
        <p:spPr>
          <a:xfrm flipV="1">
            <a:off x="6530748" y="2684373"/>
            <a:ext cx="62" cy="1052343"/>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FE2D98DC-E889-4585-9A62-A0F8B40D1BDA}"/>
              </a:ext>
            </a:extLst>
          </p:cNvPr>
          <p:cNvCxnSpPr/>
          <p:nvPr/>
        </p:nvCxnSpPr>
        <p:spPr>
          <a:xfrm flipH="1">
            <a:off x="5204777" y="3435974"/>
            <a:ext cx="1328448" cy="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16FF8BD9-D9B2-4E78-A9C4-5194B8A40AC6}"/>
              </a:ext>
            </a:extLst>
          </p:cNvPr>
          <p:cNvCxnSpPr/>
          <p:nvPr/>
        </p:nvCxnSpPr>
        <p:spPr>
          <a:xfrm flipH="1">
            <a:off x="5192264" y="3077596"/>
            <a:ext cx="1328448" cy="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359DBD8A-03DF-4005-B2BD-3AE79DF6C170}"/>
              </a:ext>
            </a:extLst>
          </p:cNvPr>
          <p:cNvSpPr txBox="1"/>
          <p:nvPr/>
        </p:nvSpPr>
        <p:spPr>
          <a:xfrm>
            <a:off x="6360154" y="3901998"/>
            <a:ext cx="334651" cy="246221"/>
          </a:xfrm>
          <a:prstGeom prst="rect">
            <a:avLst/>
          </a:prstGeom>
          <a:noFill/>
        </p:spPr>
        <p:txBody>
          <a:bodyPr wrap="square" rtlCol="0">
            <a:spAutoFit/>
          </a:bodyPr>
          <a:lstStyle/>
          <a:p>
            <a:pPr algn="ctr" rtl="1"/>
            <a:r>
              <a:rPr lang="en-US" sz="1000" dirty="0">
                <a:latin typeface="Majalla UI (Body)"/>
              </a:rPr>
              <a:t>44</a:t>
            </a:r>
          </a:p>
        </p:txBody>
      </p:sp>
      <p:sp>
        <p:nvSpPr>
          <p:cNvPr id="34" name="TextBox 33">
            <a:extLst>
              <a:ext uri="{FF2B5EF4-FFF2-40B4-BE49-F238E27FC236}">
                <a16:creationId xmlns:a16="http://schemas.microsoft.com/office/drawing/2014/main" id="{FF538900-F631-4DCC-8C1A-4750CF964477}"/>
              </a:ext>
            </a:extLst>
          </p:cNvPr>
          <p:cNvSpPr txBox="1"/>
          <p:nvPr/>
        </p:nvSpPr>
        <p:spPr>
          <a:xfrm>
            <a:off x="4818959" y="2990284"/>
            <a:ext cx="314140" cy="215444"/>
          </a:xfrm>
          <a:prstGeom prst="rect">
            <a:avLst/>
          </a:prstGeom>
          <a:noFill/>
        </p:spPr>
        <p:txBody>
          <a:bodyPr wrap="square" rtlCol="0">
            <a:spAutoFit/>
          </a:bodyPr>
          <a:lstStyle/>
          <a:p>
            <a:pPr algn="ctr"/>
            <a:r>
              <a:rPr lang="en-US" sz="800" dirty="0"/>
              <a:t>0.6</a:t>
            </a:r>
          </a:p>
        </p:txBody>
      </p:sp>
      <p:sp>
        <p:nvSpPr>
          <p:cNvPr id="35" name="TextBox 34">
            <a:extLst>
              <a:ext uri="{FF2B5EF4-FFF2-40B4-BE49-F238E27FC236}">
                <a16:creationId xmlns:a16="http://schemas.microsoft.com/office/drawing/2014/main" id="{24A87085-DB62-43F7-B7BA-C6F4B37985F2}"/>
              </a:ext>
            </a:extLst>
          </p:cNvPr>
          <p:cNvSpPr txBox="1"/>
          <p:nvPr/>
        </p:nvSpPr>
        <p:spPr>
          <a:xfrm>
            <a:off x="4818959" y="3355632"/>
            <a:ext cx="314140" cy="215444"/>
          </a:xfrm>
          <a:prstGeom prst="rect">
            <a:avLst/>
          </a:prstGeom>
          <a:noFill/>
        </p:spPr>
        <p:txBody>
          <a:bodyPr wrap="square" rtlCol="0">
            <a:spAutoFit/>
          </a:bodyPr>
          <a:lstStyle/>
          <a:p>
            <a:pPr algn="ctr"/>
            <a:r>
              <a:rPr lang="en-US" sz="800" dirty="0"/>
              <a:t>0.3</a:t>
            </a:r>
          </a:p>
        </p:txBody>
      </p:sp>
      <p:graphicFrame>
        <p:nvGraphicFramePr>
          <p:cNvPr id="37" name="Table 37">
            <a:extLst>
              <a:ext uri="{FF2B5EF4-FFF2-40B4-BE49-F238E27FC236}">
                <a16:creationId xmlns:a16="http://schemas.microsoft.com/office/drawing/2014/main" id="{B78B25E1-6D30-4468-83EA-649FB6E57BDF}"/>
              </a:ext>
            </a:extLst>
          </p:cNvPr>
          <p:cNvGraphicFramePr>
            <a:graphicFrameLocks noGrp="1"/>
          </p:cNvGraphicFramePr>
          <p:nvPr/>
        </p:nvGraphicFramePr>
        <p:xfrm>
          <a:off x="9131753" y="1766022"/>
          <a:ext cx="2502218" cy="2196658"/>
        </p:xfrm>
        <a:graphic>
          <a:graphicData uri="http://schemas.openxmlformats.org/drawingml/2006/table">
            <a:tbl>
              <a:tblPr firstRow="1" bandRow="1">
                <a:tableStyleId>{5C22544A-7EE6-4342-B048-85BDC9FD1C3A}</a:tableStyleId>
              </a:tblPr>
              <a:tblGrid>
                <a:gridCol w="1668145">
                  <a:extLst>
                    <a:ext uri="{9D8B030D-6E8A-4147-A177-3AD203B41FA5}">
                      <a16:colId xmlns:a16="http://schemas.microsoft.com/office/drawing/2014/main" val="4198725307"/>
                    </a:ext>
                  </a:extLst>
                </a:gridCol>
                <a:gridCol w="834073">
                  <a:extLst>
                    <a:ext uri="{9D8B030D-6E8A-4147-A177-3AD203B41FA5}">
                      <a16:colId xmlns:a16="http://schemas.microsoft.com/office/drawing/2014/main" val="3787156979"/>
                    </a:ext>
                  </a:extLst>
                </a:gridCol>
              </a:tblGrid>
              <a:tr h="298549">
                <a:tc>
                  <a:txBody>
                    <a:bodyPr/>
                    <a:lstStyle/>
                    <a:p>
                      <a:pPr algn="ctr" rtl="1"/>
                      <a:r>
                        <a:rPr lang="fa-IR" dirty="0"/>
                        <a:t>امتیاز وضعیت</a:t>
                      </a:r>
                      <a:endParaRPr lang="en-US" dirty="0"/>
                    </a:p>
                  </a:txBody>
                  <a:tcPr>
                    <a:solidFill>
                      <a:schemeClr val="tx1"/>
                    </a:solidFill>
                  </a:tcPr>
                </a:tc>
                <a:tc>
                  <a:txBody>
                    <a:bodyPr/>
                    <a:lstStyle/>
                    <a:p>
                      <a:pPr algn="ctr" rtl="1"/>
                      <a:r>
                        <a:rPr lang="fa-IR" dirty="0"/>
                        <a:t>وضعیت</a:t>
                      </a:r>
                      <a:endParaRPr lang="en-US" dirty="0"/>
                    </a:p>
                  </a:txBody>
                  <a:tcPr>
                    <a:solidFill>
                      <a:schemeClr val="tx1"/>
                    </a:solidFill>
                  </a:tcPr>
                </a:tc>
                <a:extLst>
                  <a:ext uri="{0D108BD9-81ED-4DB2-BD59-A6C34878D82A}">
                    <a16:rowId xmlns:a16="http://schemas.microsoft.com/office/drawing/2014/main" val="3874477571"/>
                  </a:ext>
                </a:extLst>
              </a:tr>
              <a:tr h="319689">
                <a:tc>
                  <a:txBody>
                    <a:bodyPr/>
                    <a:lstStyle/>
                    <a:p>
                      <a:pPr algn="ctr" rtl="1"/>
                      <a:r>
                        <a:rPr lang="fa-IR" dirty="0">
                          <a:solidFill>
                            <a:schemeClr val="bg1"/>
                          </a:solidFill>
                        </a:rPr>
                        <a:t>0</a:t>
                      </a:r>
                      <a:endParaRPr lang="en-US" dirty="0">
                        <a:solidFill>
                          <a:schemeClr val="bg1"/>
                        </a:solidFill>
                      </a:endParaRPr>
                    </a:p>
                  </a:txBody>
                  <a:tcPr>
                    <a:solidFill>
                      <a:srgbClr val="FF0000"/>
                    </a:solidFill>
                  </a:tcPr>
                </a:tc>
                <a:tc>
                  <a:txBody>
                    <a:bodyPr/>
                    <a:lstStyle/>
                    <a:p>
                      <a:pPr algn="ctr" rtl="1"/>
                      <a:r>
                        <a:rPr lang="fa-IR" dirty="0">
                          <a:solidFill>
                            <a:schemeClr val="bg1"/>
                          </a:solidFill>
                        </a:rPr>
                        <a:t>نابالغ</a:t>
                      </a:r>
                      <a:endParaRPr lang="en-US" dirty="0">
                        <a:solidFill>
                          <a:schemeClr val="bg1"/>
                        </a:solidFill>
                      </a:endParaRPr>
                    </a:p>
                  </a:txBody>
                  <a:tcPr>
                    <a:solidFill>
                      <a:srgbClr val="FF0000"/>
                    </a:solidFill>
                  </a:tcPr>
                </a:tc>
                <a:extLst>
                  <a:ext uri="{0D108BD9-81ED-4DB2-BD59-A6C34878D82A}">
                    <a16:rowId xmlns:a16="http://schemas.microsoft.com/office/drawing/2014/main" val="77822337"/>
                  </a:ext>
                </a:extLst>
              </a:tr>
              <a:tr h="298549">
                <a:tc>
                  <a:txBody>
                    <a:bodyPr/>
                    <a:lstStyle/>
                    <a:p>
                      <a:pPr algn="ctr" rtl="1"/>
                      <a:r>
                        <a:rPr lang="fa-IR" dirty="0"/>
                        <a:t>0.3</a:t>
                      </a:r>
                      <a:endParaRPr lang="en-US" dirty="0"/>
                    </a:p>
                  </a:txBody>
                  <a:tcPr>
                    <a:solidFill>
                      <a:srgbClr val="00B0F0"/>
                    </a:solidFill>
                  </a:tcPr>
                </a:tc>
                <a:tc>
                  <a:txBody>
                    <a:bodyPr/>
                    <a:lstStyle/>
                    <a:p>
                      <a:pPr algn="ctr" rtl="1"/>
                      <a:r>
                        <a:rPr lang="fa-IR" dirty="0"/>
                        <a:t>بلوغ جزئی</a:t>
                      </a:r>
                      <a:endParaRPr lang="en-US" dirty="0"/>
                    </a:p>
                  </a:txBody>
                  <a:tcPr>
                    <a:solidFill>
                      <a:srgbClr val="00B0F0"/>
                    </a:solidFill>
                  </a:tcPr>
                </a:tc>
                <a:extLst>
                  <a:ext uri="{0D108BD9-81ED-4DB2-BD59-A6C34878D82A}">
                    <a16:rowId xmlns:a16="http://schemas.microsoft.com/office/drawing/2014/main" val="3602940034"/>
                  </a:ext>
                </a:extLst>
              </a:tr>
              <a:tr h="367858">
                <a:tc>
                  <a:txBody>
                    <a:bodyPr/>
                    <a:lstStyle/>
                    <a:p>
                      <a:pPr algn="ctr" rtl="1"/>
                      <a:r>
                        <a:rPr lang="fa-IR" dirty="0"/>
                        <a:t>0.6</a:t>
                      </a:r>
                      <a:endParaRPr lang="en-US" dirty="0"/>
                    </a:p>
                  </a:txBody>
                  <a:tcPr>
                    <a:solidFill>
                      <a:srgbClr val="FFC000"/>
                    </a:solidFill>
                  </a:tcPr>
                </a:tc>
                <a:tc>
                  <a:txBody>
                    <a:bodyPr/>
                    <a:lstStyle/>
                    <a:p>
                      <a:pPr algn="ctr" rtl="1"/>
                      <a:r>
                        <a:rPr lang="fa-IR" dirty="0"/>
                        <a:t>ثلث بالغ</a:t>
                      </a:r>
                      <a:endParaRPr lang="en-US" dirty="0"/>
                    </a:p>
                  </a:txBody>
                  <a:tcPr>
                    <a:solidFill>
                      <a:srgbClr val="FFC000"/>
                    </a:solidFill>
                  </a:tcPr>
                </a:tc>
                <a:extLst>
                  <a:ext uri="{0D108BD9-81ED-4DB2-BD59-A6C34878D82A}">
                    <a16:rowId xmlns:a16="http://schemas.microsoft.com/office/drawing/2014/main" val="2312556283"/>
                  </a:ext>
                </a:extLst>
              </a:tr>
              <a:tr h="298549">
                <a:tc>
                  <a:txBody>
                    <a:bodyPr/>
                    <a:lstStyle/>
                    <a:p>
                      <a:pPr algn="ctr" rtl="1"/>
                      <a:r>
                        <a:rPr lang="fa-IR" dirty="0">
                          <a:solidFill>
                            <a:schemeClr val="bg1"/>
                          </a:solidFill>
                        </a:rPr>
                        <a:t>0</a:t>
                      </a:r>
                      <a:endParaRPr lang="en-US" dirty="0">
                        <a:solidFill>
                          <a:schemeClr val="bg1"/>
                        </a:solidFill>
                      </a:endParaRPr>
                    </a:p>
                  </a:txBody>
                  <a:tcPr>
                    <a:solidFill>
                      <a:srgbClr val="7030A0"/>
                    </a:solidFill>
                  </a:tcPr>
                </a:tc>
                <a:tc>
                  <a:txBody>
                    <a:bodyPr/>
                    <a:lstStyle/>
                    <a:p>
                      <a:pPr algn="ctr" rtl="1"/>
                      <a:r>
                        <a:rPr lang="fa-IR" dirty="0">
                          <a:solidFill>
                            <a:schemeClr val="bg1"/>
                          </a:solidFill>
                        </a:rPr>
                        <a:t>نیمه بالغ</a:t>
                      </a:r>
                      <a:endParaRPr lang="en-US" dirty="0">
                        <a:solidFill>
                          <a:schemeClr val="bg1"/>
                        </a:solidFill>
                      </a:endParaRPr>
                    </a:p>
                  </a:txBody>
                  <a:tcPr>
                    <a:solidFill>
                      <a:srgbClr val="7030A0"/>
                    </a:solidFill>
                  </a:tcPr>
                </a:tc>
                <a:extLst>
                  <a:ext uri="{0D108BD9-81ED-4DB2-BD59-A6C34878D82A}">
                    <a16:rowId xmlns:a16="http://schemas.microsoft.com/office/drawing/2014/main" val="3287560201"/>
                  </a:ext>
                </a:extLst>
              </a:tr>
              <a:tr h="298549">
                <a:tc>
                  <a:txBody>
                    <a:bodyPr/>
                    <a:lstStyle/>
                    <a:p>
                      <a:pPr algn="ctr" rtl="1"/>
                      <a:r>
                        <a:rPr lang="fa-IR" dirty="0">
                          <a:solidFill>
                            <a:schemeClr val="bg1"/>
                          </a:solidFill>
                        </a:rPr>
                        <a:t>0</a:t>
                      </a:r>
                      <a:endParaRPr lang="en-US" dirty="0">
                        <a:solidFill>
                          <a:schemeClr val="bg1"/>
                        </a:solidFill>
                      </a:endParaRPr>
                    </a:p>
                  </a:txBody>
                  <a:tcPr>
                    <a:solidFill>
                      <a:srgbClr val="00B050"/>
                    </a:solidFill>
                  </a:tcPr>
                </a:tc>
                <a:tc>
                  <a:txBody>
                    <a:bodyPr/>
                    <a:lstStyle/>
                    <a:p>
                      <a:pPr algn="ctr" rtl="1"/>
                      <a:r>
                        <a:rPr lang="fa-IR" dirty="0">
                          <a:solidFill>
                            <a:schemeClr val="bg1"/>
                          </a:solidFill>
                        </a:rPr>
                        <a:t>بالغ</a:t>
                      </a:r>
                      <a:endParaRPr lang="en-US" dirty="0">
                        <a:solidFill>
                          <a:schemeClr val="bg1"/>
                        </a:solidFill>
                      </a:endParaRPr>
                    </a:p>
                  </a:txBody>
                  <a:tcPr>
                    <a:solidFill>
                      <a:srgbClr val="00B050"/>
                    </a:solidFill>
                  </a:tcPr>
                </a:tc>
                <a:extLst>
                  <a:ext uri="{0D108BD9-81ED-4DB2-BD59-A6C34878D82A}">
                    <a16:rowId xmlns:a16="http://schemas.microsoft.com/office/drawing/2014/main" val="784861480"/>
                  </a:ext>
                </a:extLst>
              </a:tr>
            </a:tbl>
          </a:graphicData>
        </a:graphic>
      </p:graphicFrame>
      <p:graphicFrame>
        <p:nvGraphicFramePr>
          <p:cNvPr id="38" name="Table 37">
            <a:extLst>
              <a:ext uri="{FF2B5EF4-FFF2-40B4-BE49-F238E27FC236}">
                <a16:creationId xmlns:a16="http://schemas.microsoft.com/office/drawing/2014/main" id="{5D454036-B046-447E-9FFC-93BACB47284E}"/>
              </a:ext>
            </a:extLst>
          </p:cNvPr>
          <p:cNvGraphicFramePr>
            <a:graphicFrameLocks noGrp="1"/>
          </p:cNvGraphicFramePr>
          <p:nvPr/>
        </p:nvGraphicFramePr>
        <p:xfrm>
          <a:off x="9131753" y="4172630"/>
          <a:ext cx="2502218" cy="2196658"/>
        </p:xfrm>
        <a:graphic>
          <a:graphicData uri="http://schemas.openxmlformats.org/drawingml/2006/table">
            <a:tbl>
              <a:tblPr firstRow="1" bandRow="1">
                <a:tableStyleId>{5C22544A-7EE6-4342-B048-85BDC9FD1C3A}</a:tableStyleId>
              </a:tblPr>
              <a:tblGrid>
                <a:gridCol w="1668145">
                  <a:extLst>
                    <a:ext uri="{9D8B030D-6E8A-4147-A177-3AD203B41FA5}">
                      <a16:colId xmlns:a16="http://schemas.microsoft.com/office/drawing/2014/main" val="4198725307"/>
                    </a:ext>
                  </a:extLst>
                </a:gridCol>
                <a:gridCol w="834073">
                  <a:extLst>
                    <a:ext uri="{9D8B030D-6E8A-4147-A177-3AD203B41FA5}">
                      <a16:colId xmlns:a16="http://schemas.microsoft.com/office/drawing/2014/main" val="3787156979"/>
                    </a:ext>
                  </a:extLst>
                </a:gridCol>
              </a:tblGrid>
              <a:tr h="295420">
                <a:tc>
                  <a:txBody>
                    <a:bodyPr/>
                    <a:lstStyle/>
                    <a:p>
                      <a:pPr algn="ctr" rtl="1"/>
                      <a:r>
                        <a:rPr lang="fa-IR" dirty="0"/>
                        <a:t>امتیاز وضعیت</a:t>
                      </a:r>
                      <a:endParaRPr lang="en-US" dirty="0"/>
                    </a:p>
                  </a:txBody>
                  <a:tcPr>
                    <a:solidFill>
                      <a:schemeClr val="tx1"/>
                    </a:solidFill>
                  </a:tcPr>
                </a:tc>
                <a:tc>
                  <a:txBody>
                    <a:bodyPr/>
                    <a:lstStyle/>
                    <a:p>
                      <a:pPr algn="ctr" rtl="1"/>
                      <a:r>
                        <a:rPr lang="fa-IR" dirty="0"/>
                        <a:t>وضعیت</a:t>
                      </a:r>
                      <a:endParaRPr lang="en-US" dirty="0"/>
                    </a:p>
                  </a:txBody>
                  <a:tcPr>
                    <a:solidFill>
                      <a:schemeClr val="tx1"/>
                    </a:solidFill>
                  </a:tcPr>
                </a:tc>
                <a:extLst>
                  <a:ext uri="{0D108BD9-81ED-4DB2-BD59-A6C34878D82A}">
                    <a16:rowId xmlns:a16="http://schemas.microsoft.com/office/drawing/2014/main" val="3874477571"/>
                  </a:ext>
                </a:extLst>
              </a:tr>
              <a:tr h="319689">
                <a:tc>
                  <a:txBody>
                    <a:bodyPr/>
                    <a:lstStyle/>
                    <a:p>
                      <a:pPr algn="ctr" rtl="1"/>
                      <a:r>
                        <a:rPr lang="fa-IR" dirty="0">
                          <a:solidFill>
                            <a:schemeClr val="bg1"/>
                          </a:solidFill>
                        </a:rPr>
                        <a:t>0</a:t>
                      </a:r>
                      <a:endParaRPr lang="en-US" dirty="0">
                        <a:solidFill>
                          <a:schemeClr val="bg1"/>
                        </a:solidFill>
                      </a:endParaRPr>
                    </a:p>
                  </a:txBody>
                  <a:tcPr>
                    <a:solidFill>
                      <a:srgbClr val="FF0000"/>
                    </a:solidFill>
                  </a:tcPr>
                </a:tc>
                <a:tc>
                  <a:txBody>
                    <a:bodyPr/>
                    <a:lstStyle/>
                    <a:p>
                      <a:pPr algn="ctr" rtl="1"/>
                      <a:r>
                        <a:rPr lang="fa-IR" dirty="0">
                          <a:solidFill>
                            <a:schemeClr val="bg1"/>
                          </a:solidFill>
                        </a:rPr>
                        <a:t>نابالغ</a:t>
                      </a:r>
                      <a:endParaRPr lang="en-US" dirty="0">
                        <a:solidFill>
                          <a:schemeClr val="bg1"/>
                        </a:solidFill>
                      </a:endParaRPr>
                    </a:p>
                  </a:txBody>
                  <a:tcPr>
                    <a:solidFill>
                      <a:srgbClr val="FF0000"/>
                    </a:solidFill>
                  </a:tcPr>
                </a:tc>
                <a:extLst>
                  <a:ext uri="{0D108BD9-81ED-4DB2-BD59-A6C34878D82A}">
                    <a16:rowId xmlns:a16="http://schemas.microsoft.com/office/drawing/2014/main" val="77822337"/>
                  </a:ext>
                </a:extLst>
              </a:tr>
              <a:tr h="298549">
                <a:tc>
                  <a:txBody>
                    <a:bodyPr/>
                    <a:lstStyle/>
                    <a:p>
                      <a:pPr algn="ctr" rtl="1"/>
                      <a:r>
                        <a:rPr lang="fa-IR" dirty="0"/>
                        <a:t>0</a:t>
                      </a:r>
                      <a:endParaRPr lang="en-US" dirty="0"/>
                    </a:p>
                  </a:txBody>
                  <a:tcPr>
                    <a:solidFill>
                      <a:srgbClr val="00B0F0"/>
                    </a:solidFill>
                  </a:tcPr>
                </a:tc>
                <a:tc>
                  <a:txBody>
                    <a:bodyPr/>
                    <a:lstStyle/>
                    <a:p>
                      <a:pPr algn="ctr" rtl="1"/>
                      <a:r>
                        <a:rPr lang="fa-IR" dirty="0"/>
                        <a:t>بلوغ جزئی</a:t>
                      </a:r>
                      <a:endParaRPr lang="en-US" dirty="0"/>
                    </a:p>
                  </a:txBody>
                  <a:tcPr>
                    <a:solidFill>
                      <a:srgbClr val="00B0F0"/>
                    </a:solidFill>
                  </a:tcPr>
                </a:tc>
                <a:extLst>
                  <a:ext uri="{0D108BD9-81ED-4DB2-BD59-A6C34878D82A}">
                    <a16:rowId xmlns:a16="http://schemas.microsoft.com/office/drawing/2014/main" val="3602940034"/>
                  </a:ext>
                </a:extLst>
              </a:tr>
              <a:tr h="367858">
                <a:tc>
                  <a:txBody>
                    <a:bodyPr/>
                    <a:lstStyle/>
                    <a:p>
                      <a:pPr algn="ctr" rtl="1"/>
                      <a:r>
                        <a:rPr lang="fa-IR" dirty="0"/>
                        <a:t>1</a:t>
                      </a:r>
                      <a:endParaRPr lang="en-US" dirty="0"/>
                    </a:p>
                  </a:txBody>
                  <a:tcPr>
                    <a:solidFill>
                      <a:srgbClr val="FFC000"/>
                    </a:solidFill>
                  </a:tcPr>
                </a:tc>
                <a:tc>
                  <a:txBody>
                    <a:bodyPr/>
                    <a:lstStyle/>
                    <a:p>
                      <a:pPr algn="ctr" rtl="1"/>
                      <a:r>
                        <a:rPr lang="fa-IR" dirty="0"/>
                        <a:t>ثلث بالغ</a:t>
                      </a:r>
                      <a:endParaRPr lang="en-US" dirty="0"/>
                    </a:p>
                  </a:txBody>
                  <a:tcPr>
                    <a:solidFill>
                      <a:srgbClr val="FFC000"/>
                    </a:solidFill>
                  </a:tcPr>
                </a:tc>
                <a:extLst>
                  <a:ext uri="{0D108BD9-81ED-4DB2-BD59-A6C34878D82A}">
                    <a16:rowId xmlns:a16="http://schemas.microsoft.com/office/drawing/2014/main" val="2312556283"/>
                  </a:ext>
                </a:extLst>
              </a:tr>
              <a:tr h="298549">
                <a:tc>
                  <a:txBody>
                    <a:bodyPr/>
                    <a:lstStyle/>
                    <a:p>
                      <a:pPr algn="ctr" rtl="1"/>
                      <a:r>
                        <a:rPr lang="fa-IR" dirty="0">
                          <a:solidFill>
                            <a:schemeClr val="bg1"/>
                          </a:solidFill>
                        </a:rPr>
                        <a:t>0</a:t>
                      </a:r>
                      <a:endParaRPr lang="en-US" dirty="0">
                        <a:solidFill>
                          <a:schemeClr val="bg1"/>
                        </a:solidFill>
                      </a:endParaRPr>
                    </a:p>
                  </a:txBody>
                  <a:tcPr>
                    <a:solidFill>
                      <a:srgbClr val="7030A0"/>
                    </a:solidFill>
                  </a:tcPr>
                </a:tc>
                <a:tc>
                  <a:txBody>
                    <a:bodyPr/>
                    <a:lstStyle/>
                    <a:p>
                      <a:pPr algn="ctr" rtl="1"/>
                      <a:r>
                        <a:rPr lang="fa-IR" dirty="0">
                          <a:solidFill>
                            <a:schemeClr val="bg1"/>
                          </a:solidFill>
                        </a:rPr>
                        <a:t>نیمه بالغ</a:t>
                      </a:r>
                      <a:endParaRPr lang="en-US" dirty="0">
                        <a:solidFill>
                          <a:schemeClr val="bg1"/>
                        </a:solidFill>
                      </a:endParaRPr>
                    </a:p>
                  </a:txBody>
                  <a:tcPr>
                    <a:solidFill>
                      <a:srgbClr val="7030A0"/>
                    </a:solidFill>
                  </a:tcPr>
                </a:tc>
                <a:extLst>
                  <a:ext uri="{0D108BD9-81ED-4DB2-BD59-A6C34878D82A}">
                    <a16:rowId xmlns:a16="http://schemas.microsoft.com/office/drawing/2014/main" val="3287560201"/>
                  </a:ext>
                </a:extLst>
              </a:tr>
              <a:tr h="298549">
                <a:tc>
                  <a:txBody>
                    <a:bodyPr/>
                    <a:lstStyle/>
                    <a:p>
                      <a:pPr algn="ctr" rtl="1"/>
                      <a:r>
                        <a:rPr lang="fa-IR" dirty="0">
                          <a:solidFill>
                            <a:schemeClr val="bg1"/>
                          </a:solidFill>
                        </a:rPr>
                        <a:t>0</a:t>
                      </a:r>
                      <a:endParaRPr lang="en-US" dirty="0">
                        <a:solidFill>
                          <a:schemeClr val="bg1"/>
                        </a:solidFill>
                      </a:endParaRPr>
                    </a:p>
                  </a:txBody>
                  <a:tcPr>
                    <a:solidFill>
                      <a:srgbClr val="00B050"/>
                    </a:solidFill>
                  </a:tcPr>
                </a:tc>
                <a:tc>
                  <a:txBody>
                    <a:bodyPr/>
                    <a:lstStyle/>
                    <a:p>
                      <a:pPr algn="ctr" rtl="1"/>
                      <a:r>
                        <a:rPr lang="fa-IR" dirty="0">
                          <a:solidFill>
                            <a:schemeClr val="bg1"/>
                          </a:solidFill>
                        </a:rPr>
                        <a:t>بالغ</a:t>
                      </a:r>
                      <a:endParaRPr lang="en-US" dirty="0">
                        <a:solidFill>
                          <a:schemeClr val="bg1"/>
                        </a:solidFill>
                      </a:endParaRPr>
                    </a:p>
                  </a:txBody>
                  <a:tcPr>
                    <a:solidFill>
                      <a:srgbClr val="00B050"/>
                    </a:solidFill>
                  </a:tcPr>
                </a:tc>
                <a:extLst>
                  <a:ext uri="{0D108BD9-81ED-4DB2-BD59-A6C34878D82A}">
                    <a16:rowId xmlns:a16="http://schemas.microsoft.com/office/drawing/2014/main" val="784861480"/>
                  </a:ext>
                </a:extLst>
              </a:tr>
            </a:tbl>
          </a:graphicData>
        </a:graphic>
      </p:graphicFrame>
    </p:spTree>
    <p:extLst>
      <p:ext uri="{BB962C8B-B14F-4D97-AF65-F5344CB8AC3E}">
        <p14:creationId xmlns:p14="http://schemas.microsoft.com/office/powerpoint/2010/main" val="187926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rmAutofit/>
          </a:bodyPr>
          <a:lstStyle/>
          <a:p>
            <a:r>
              <a:rPr lang="en-US" sz="2000" dirty="0">
                <a:solidFill>
                  <a:srgbClr val="FFFFFF"/>
                </a:solidFill>
              </a:rPr>
              <a:t>SCM</a:t>
            </a:r>
          </a:p>
        </p:txBody>
      </p:sp>
      <p:sp>
        <p:nvSpPr>
          <p:cNvPr id="7" name="Rectangle 6"/>
          <p:cNvSpPr/>
          <p:nvPr/>
        </p:nvSpPr>
        <p:spPr>
          <a:xfrm>
            <a:off x="9509663" y="5170502"/>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pic>
        <p:nvPicPr>
          <p:cNvPr id="5" name="Content Placeholder 4">
            <a:extLst>
              <a:ext uri="{FF2B5EF4-FFF2-40B4-BE49-F238E27FC236}">
                <a16:creationId xmlns:a16="http://schemas.microsoft.com/office/drawing/2014/main" id="{4E469583-7E4D-43E2-A7D3-C99703D1F3FF}"/>
              </a:ext>
            </a:extLst>
          </p:cNvPr>
          <p:cNvPicPr>
            <a:picLocks noGrp="1" noChangeAspect="1"/>
          </p:cNvPicPr>
          <p:nvPr>
            <p:ph idx="1"/>
          </p:nvPr>
        </p:nvPicPr>
        <p:blipFill>
          <a:blip r:embed="rId4"/>
          <a:stretch>
            <a:fillRect/>
          </a:stretch>
        </p:blipFill>
        <p:spPr>
          <a:xfrm>
            <a:off x="48212" y="58849"/>
            <a:ext cx="7486105" cy="4118048"/>
          </a:xfrm>
        </p:spPr>
      </p:pic>
      <p:sp>
        <p:nvSpPr>
          <p:cNvPr id="6" name="TextBox 5">
            <a:extLst>
              <a:ext uri="{FF2B5EF4-FFF2-40B4-BE49-F238E27FC236}">
                <a16:creationId xmlns:a16="http://schemas.microsoft.com/office/drawing/2014/main" id="{12064835-B4F4-4FD4-BDE0-75B509665DE4}"/>
              </a:ext>
            </a:extLst>
          </p:cNvPr>
          <p:cNvSpPr txBox="1"/>
          <p:nvPr/>
        </p:nvSpPr>
        <p:spPr>
          <a:xfrm>
            <a:off x="388620" y="4118610"/>
            <a:ext cx="6842760" cy="1200329"/>
          </a:xfrm>
          <a:prstGeom prst="rect">
            <a:avLst/>
          </a:prstGeom>
          <a:noFill/>
        </p:spPr>
        <p:txBody>
          <a:bodyPr wrap="square" rtlCol="0">
            <a:spAutoFit/>
          </a:bodyPr>
          <a:lstStyle/>
          <a:p>
            <a:pPr algn="r" rtl="1"/>
            <a:r>
              <a:rPr lang="fa-IR" dirty="0"/>
              <a:t>تعریف :</a:t>
            </a:r>
            <a:br>
              <a:rPr lang="fa-IR" dirty="0"/>
            </a:br>
            <a:r>
              <a:rPr lang="fa-IR" dirty="0"/>
              <a:t>مدیریت زنجیره تامین</a:t>
            </a:r>
            <a:r>
              <a:rPr lang="en-US" dirty="0"/>
              <a:t>SCM) </a:t>
            </a:r>
            <a:r>
              <a:rPr lang="fa-IR" dirty="0"/>
              <a:t>) مدیریت متمرکز جریان کالاها و خدمات است و شامل کلیه فرآیندهایی است که مواد خام را به محصولات نهایی تبدیل می کند. با مدیریت زنجیره تامین، شرکت ها می توانند هزینه های اضافی را کاهش داده و محصولات را سریعتر به مصرف کننده تحویل دهند.</a:t>
            </a:r>
            <a:endParaRPr lang="en-US" dirty="0"/>
          </a:p>
        </p:txBody>
      </p:sp>
    </p:spTree>
    <p:extLst>
      <p:ext uri="{BB962C8B-B14F-4D97-AF65-F5344CB8AC3E}">
        <p14:creationId xmlns:p14="http://schemas.microsoft.com/office/powerpoint/2010/main" val="386522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000" dirty="0">
                <a:solidFill>
                  <a:srgbClr val="FFFFFF"/>
                </a:solidFill>
              </a:rPr>
              <a:t>POM</a:t>
            </a:r>
          </a:p>
        </p:txBody>
      </p:sp>
      <p:sp>
        <p:nvSpPr>
          <p:cNvPr id="6" name="Rectangle 5"/>
          <p:cNvSpPr/>
          <p:nvPr/>
        </p:nvSpPr>
        <p:spPr>
          <a:xfrm>
            <a:off x="1971959" y="5170502"/>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pic>
        <p:nvPicPr>
          <p:cNvPr id="10" name="Content Placeholder 5">
            <a:extLst>
              <a:ext uri="{FF2B5EF4-FFF2-40B4-BE49-F238E27FC236}">
                <a16:creationId xmlns:a16="http://schemas.microsoft.com/office/drawing/2014/main" id="{FAAF4F45-8EC4-4D3C-9B10-89FFB08C4D6A}"/>
              </a:ext>
            </a:extLst>
          </p:cNvPr>
          <p:cNvPicPr>
            <a:picLocks noChangeAspect="1"/>
          </p:cNvPicPr>
          <p:nvPr/>
        </p:nvPicPr>
        <p:blipFill>
          <a:blip r:embed="rId4"/>
          <a:stretch>
            <a:fillRect/>
          </a:stretch>
        </p:blipFill>
        <p:spPr>
          <a:xfrm>
            <a:off x="4650908" y="681990"/>
            <a:ext cx="7544003" cy="4187522"/>
          </a:xfrm>
          <a:prstGeom prst="rect">
            <a:avLst/>
          </a:prstGeom>
        </p:spPr>
      </p:pic>
      <p:sp>
        <p:nvSpPr>
          <p:cNvPr id="12" name="TextBox 11">
            <a:extLst>
              <a:ext uri="{FF2B5EF4-FFF2-40B4-BE49-F238E27FC236}">
                <a16:creationId xmlns:a16="http://schemas.microsoft.com/office/drawing/2014/main" id="{05284972-0AE1-41E4-9661-694247885714}"/>
              </a:ext>
            </a:extLst>
          </p:cNvPr>
          <p:cNvSpPr txBox="1"/>
          <p:nvPr/>
        </p:nvSpPr>
        <p:spPr>
          <a:xfrm>
            <a:off x="4650908" y="4815840"/>
            <a:ext cx="7541091" cy="923330"/>
          </a:xfrm>
          <a:prstGeom prst="rect">
            <a:avLst/>
          </a:prstGeom>
          <a:noFill/>
        </p:spPr>
        <p:txBody>
          <a:bodyPr wrap="square" rtlCol="0">
            <a:spAutoFit/>
          </a:bodyPr>
          <a:lstStyle/>
          <a:p>
            <a:pPr algn="r" rtl="1"/>
            <a:r>
              <a:rPr lang="fa-IR" dirty="0"/>
              <a:t>تعریف :</a:t>
            </a:r>
          </a:p>
          <a:p>
            <a:pPr algn="r" rtl="1"/>
            <a:r>
              <a:rPr lang="en-US" dirty="0"/>
              <a:t>POM </a:t>
            </a:r>
            <a:r>
              <a:rPr lang="fa-IR" dirty="0"/>
              <a:t> به معنی تولید و مدیریت عملیات است. این تقسیم بندی در رهبری کسب و کار، ورودی های یک شرکت، از جمله مواد خام و طرح های محصول، را به خروجی ها یا محصولات مصرفی نهایی تبدیل می کند.</a:t>
            </a:r>
            <a:endParaRPr lang="en-US" dirty="0"/>
          </a:p>
        </p:txBody>
      </p:sp>
    </p:spTree>
    <p:extLst>
      <p:ext uri="{BB962C8B-B14F-4D97-AF65-F5344CB8AC3E}">
        <p14:creationId xmlns:p14="http://schemas.microsoft.com/office/powerpoint/2010/main" val="63750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Autofit/>
          </a:bodyPr>
          <a:lstStyle/>
          <a:p>
            <a:r>
              <a:rPr lang="en-US" sz="2000" dirty="0">
                <a:solidFill>
                  <a:srgbClr val="FFFFFF"/>
                </a:solidFill>
              </a:rPr>
              <a:t>Integration</a:t>
            </a:r>
          </a:p>
        </p:txBody>
      </p:sp>
      <p:sp>
        <p:nvSpPr>
          <p:cNvPr id="7" name="Rectangle 6"/>
          <p:cNvSpPr/>
          <p:nvPr/>
        </p:nvSpPr>
        <p:spPr>
          <a:xfrm>
            <a:off x="9509663" y="5170502"/>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pic>
        <p:nvPicPr>
          <p:cNvPr id="12" name="Content Placeholder 6">
            <a:extLst>
              <a:ext uri="{FF2B5EF4-FFF2-40B4-BE49-F238E27FC236}">
                <a16:creationId xmlns:a16="http://schemas.microsoft.com/office/drawing/2014/main" id="{DC63B8F9-D220-48D6-9499-8FD6F757A029}"/>
              </a:ext>
            </a:extLst>
          </p:cNvPr>
          <p:cNvPicPr>
            <a:picLocks noChangeAspect="1"/>
          </p:cNvPicPr>
          <p:nvPr/>
        </p:nvPicPr>
        <p:blipFill>
          <a:blip r:embed="rId4"/>
          <a:stretch>
            <a:fillRect/>
          </a:stretch>
        </p:blipFill>
        <p:spPr>
          <a:xfrm>
            <a:off x="-1" y="438016"/>
            <a:ext cx="7528980" cy="4104641"/>
          </a:xfrm>
          <a:prstGeom prst="rect">
            <a:avLst/>
          </a:prstGeom>
        </p:spPr>
      </p:pic>
      <p:sp>
        <p:nvSpPr>
          <p:cNvPr id="10" name="TextBox 9">
            <a:extLst>
              <a:ext uri="{FF2B5EF4-FFF2-40B4-BE49-F238E27FC236}">
                <a16:creationId xmlns:a16="http://schemas.microsoft.com/office/drawing/2014/main" id="{B097E038-C92A-4C89-8E8D-1CE52B64F9C5}"/>
              </a:ext>
            </a:extLst>
          </p:cNvPr>
          <p:cNvSpPr txBox="1"/>
          <p:nvPr/>
        </p:nvSpPr>
        <p:spPr>
          <a:xfrm>
            <a:off x="0" y="4712970"/>
            <a:ext cx="7534317" cy="1200329"/>
          </a:xfrm>
          <a:prstGeom prst="rect">
            <a:avLst/>
          </a:prstGeom>
          <a:noFill/>
        </p:spPr>
        <p:txBody>
          <a:bodyPr wrap="square" rtlCol="0">
            <a:spAutoFit/>
          </a:bodyPr>
          <a:lstStyle/>
          <a:p>
            <a:pPr algn="r" rtl="1"/>
            <a:r>
              <a:rPr lang="fa-IR" dirty="0"/>
              <a:t>تعریف :</a:t>
            </a:r>
            <a:br>
              <a:rPr lang="fa-IR" dirty="0"/>
            </a:br>
            <a:r>
              <a:rPr lang="fa-IR" dirty="0"/>
              <a:t>به پیشرفت هایی در سطح یکپارچه سازی فرآیندهای فیزیکی و محاسباتی، ارتباط بین بازیگران، ارتباط بین فناوری ها و قابلیت همکاری اشاره دارد. نحوه تبدیل فرآیندها و سیستم‌ها از سیلوهای جدا شده به اکوسیستم‌های کاملاً متصل که از دامنه‌های </a:t>
            </a:r>
            <a:r>
              <a:rPr lang="en-US" dirty="0"/>
              <a:t>SCM </a:t>
            </a:r>
            <a:r>
              <a:rPr lang="fa-IR" dirty="0"/>
              <a:t>و </a:t>
            </a:r>
            <a:r>
              <a:rPr lang="en-US" dirty="0"/>
              <a:t>POM </a:t>
            </a:r>
            <a:r>
              <a:rPr lang="fa-IR" dirty="0"/>
              <a:t>باقی‌مانده پشتیبانی می‌کنند را شناسایی می‌کند.</a:t>
            </a:r>
            <a:endParaRPr lang="en-US" dirty="0"/>
          </a:p>
        </p:txBody>
      </p:sp>
    </p:spTree>
    <p:extLst>
      <p:ext uri="{BB962C8B-B14F-4D97-AF65-F5344CB8AC3E}">
        <p14:creationId xmlns:p14="http://schemas.microsoft.com/office/powerpoint/2010/main" val="418919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000" dirty="0">
                <a:solidFill>
                  <a:srgbClr val="FFFFFF"/>
                </a:solidFill>
              </a:rPr>
              <a:t>Industry 4.0 Readiness</a:t>
            </a:r>
          </a:p>
        </p:txBody>
      </p:sp>
      <p:sp>
        <p:nvSpPr>
          <p:cNvPr id="6" name="Rectangle 5"/>
          <p:cNvSpPr/>
          <p:nvPr/>
        </p:nvSpPr>
        <p:spPr>
          <a:xfrm>
            <a:off x="2011715" y="5200520"/>
            <a:ext cx="627477" cy="633856"/>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pic>
        <p:nvPicPr>
          <p:cNvPr id="7" name="Content Placeholder 6">
            <a:extLst>
              <a:ext uri="{FF2B5EF4-FFF2-40B4-BE49-F238E27FC236}">
                <a16:creationId xmlns:a16="http://schemas.microsoft.com/office/drawing/2014/main" id="{D9C9FBED-C8B1-4BEF-93F8-10AA3019EDAD}"/>
              </a:ext>
            </a:extLst>
          </p:cNvPr>
          <p:cNvPicPr>
            <a:picLocks noGrp="1" noChangeAspect="1"/>
          </p:cNvPicPr>
          <p:nvPr>
            <p:ph idx="1"/>
          </p:nvPr>
        </p:nvPicPr>
        <p:blipFill>
          <a:blip r:embed="rId4"/>
          <a:stretch>
            <a:fillRect/>
          </a:stretch>
        </p:blipFill>
        <p:spPr>
          <a:xfrm>
            <a:off x="4662366" y="1059180"/>
            <a:ext cx="7521563" cy="4154037"/>
          </a:xfrm>
        </p:spPr>
      </p:pic>
    </p:spTree>
    <p:extLst>
      <p:ext uri="{BB962C8B-B14F-4D97-AF65-F5344CB8AC3E}">
        <p14:creationId xmlns:p14="http://schemas.microsoft.com/office/powerpoint/2010/main" val="2558316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
        <p:nvSpPr>
          <p:cNvPr id="2" name="Title 1"/>
          <p:cNvSpPr>
            <a:spLocks noGrp="1"/>
          </p:cNvSpPr>
          <p:nvPr>
            <p:ph type="title"/>
          </p:nvPr>
        </p:nvSpPr>
        <p:spPr>
          <a:xfrm>
            <a:off x="2231136" y="2834640"/>
            <a:ext cx="7729728" cy="1188720"/>
          </a:xfrm>
        </p:spPr>
        <p:style>
          <a:lnRef idx="3">
            <a:schemeClr val="lt1"/>
          </a:lnRef>
          <a:fillRef idx="1">
            <a:schemeClr val="dk1"/>
          </a:fillRef>
          <a:effectRef idx="1">
            <a:schemeClr val="dk1"/>
          </a:effectRef>
          <a:fontRef idx="minor">
            <a:schemeClr val="lt1"/>
          </a:fontRef>
        </p:style>
        <p:txBody>
          <a:bodyPr/>
          <a:lstStyle/>
          <a:p>
            <a:pPr lvl="0">
              <a:lnSpc>
                <a:spcPct val="100000"/>
              </a:lnSpc>
            </a:pPr>
            <a:r>
              <a:rPr lang="fa-IR" dirty="0">
                <a:solidFill>
                  <a:schemeClr val="bg1"/>
                </a:solidFill>
                <a:effectLst>
                  <a:glow rad="152400">
                    <a:schemeClr val="bg1">
                      <a:alpha val="19000"/>
                    </a:schemeClr>
                  </a:glow>
                </a:effectLst>
              </a:rPr>
              <a:t>            بررسی از دو منظر اقتصادی و کیفی</a:t>
            </a:r>
            <a:endParaRPr lang="en-US" dirty="0">
              <a:solidFill>
                <a:schemeClr val="bg1"/>
              </a:solidFill>
              <a:effectLst>
                <a:glow rad="152400">
                  <a:schemeClr val="bg1">
                    <a:alpha val="19000"/>
                  </a:schemeClr>
                </a:glow>
              </a:effectLst>
            </a:endParaRPr>
          </a:p>
        </p:txBody>
      </p:sp>
      <p:sp>
        <p:nvSpPr>
          <p:cNvPr id="4" name="Rectangle 3"/>
          <p:cNvSpPr/>
          <p:nvPr/>
        </p:nvSpPr>
        <p:spPr>
          <a:xfrm>
            <a:off x="7979292" y="3134736"/>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3689358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a:normAutofit/>
          </a:bodyPr>
          <a:lstStyle/>
          <a:p>
            <a:r>
              <a:rPr lang="fa-IR" dirty="0">
                <a:solidFill>
                  <a:schemeClr val="bg1"/>
                </a:solidFill>
              </a:rPr>
              <a:t>سرفصل ها</a:t>
            </a:r>
            <a:endParaRPr lang="en-US" dirty="0">
              <a:solidFill>
                <a:schemeClr val="bg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6036" b="-2636"/>
          <a:stretch/>
        </p:blipFill>
        <p:spPr>
          <a:xfrm>
            <a:off x="4654296" y="0"/>
            <a:ext cx="7604870" cy="7038753"/>
          </a:xfrm>
          <a:prstGeom prst="rect">
            <a:avLst/>
          </a:prstGeom>
        </p:spPr>
      </p:pic>
      <p:graphicFrame>
        <p:nvGraphicFramePr>
          <p:cNvPr id="5" name="Content Placeholder 2" descr="Icon Bullets">
            <a:extLst>
              <a:ext uri="{FF2B5EF4-FFF2-40B4-BE49-F238E27FC236}">
                <a16:creationId xmlns:a16="http://schemas.microsoft.com/office/drawing/2014/main" id="{51938B4F-26EE-4238-880D-3CE26A7E4AED}"/>
              </a:ext>
            </a:extLst>
          </p:cNvPr>
          <p:cNvGraphicFramePr>
            <a:graphicFrameLocks noGrp="1"/>
          </p:cNvGraphicFramePr>
          <p:nvPr>
            <p:ph idx="1"/>
            <p:extLst>
              <p:ext uri="{D42A27DB-BD31-4B8C-83A1-F6EECF244321}">
                <p14:modId xmlns:p14="http://schemas.microsoft.com/office/powerpoint/2010/main" val="1149167100"/>
              </p:ext>
            </p:extLst>
          </p:nvPr>
        </p:nvGraphicFramePr>
        <p:xfrm>
          <a:off x="5653206" y="1055576"/>
          <a:ext cx="5607050"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4314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rmAutofit/>
          </a:bodyPr>
          <a:lstStyle/>
          <a:p>
            <a:r>
              <a:rPr lang="en-US" sz="2000" dirty="0">
                <a:solidFill>
                  <a:srgbClr val="FFFFFF"/>
                </a:solidFill>
              </a:rPr>
              <a:t>SCM</a:t>
            </a:r>
          </a:p>
        </p:txBody>
      </p:sp>
      <p:sp>
        <p:nvSpPr>
          <p:cNvPr id="7" name="Rectangle 6"/>
          <p:cNvSpPr/>
          <p:nvPr/>
        </p:nvSpPr>
        <p:spPr>
          <a:xfrm>
            <a:off x="9509663" y="5170502"/>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pic>
        <p:nvPicPr>
          <p:cNvPr id="9" name="Picture 8">
            <a:extLst>
              <a:ext uri="{FF2B5EF4-FFF2-40B4-BE49-F238E27FC236}">
                <a16:creationId xmlns:a16="http://schemas.microsoft.com/office/drawing/2014/main" id="{20AF9153-6E86-4D2D-83A5-E91DE6411D73}"/>
              </a:ext>
            </a:extLst>
          </p:cNvPr>
          <p:cNvPicPr>
            <a:picLocks noChangeAspect="1"/>
          </p:cNvPicPr>
          <p:nvPr/>
        </p:nvPicPr>
        <p:blipFill rotWithShape="1">
          <a:blip r:embed="rId4"/>
          <a:srcRect l="9081" t="3251" r="7983" b="5374"/>
          <a:stretch/>
        </p:blipFill>
        <p:spPr>
          <a:xfrm>
            <a:off x="948266" y="3138311"/>
            <a:ext cx="4960252" cy="2664178"/>
          </a:xfrm>
          <a:prstGeom prst="rect">
            <a:avLst/>
          </a:prstGeom>
        </p:spPr>
      </p:pic>
      <p:pic>
        <p:nvPicPr>
          <p:cNvPr id="11" name="Picture 10">
            <a:extLst>
              <a:ext uri="{FF2B5EF4-FFF2-40B4-BE49-F238E27FC236}">
                <a16:creationId xmlns:a16="http://schemas.microsoft.com/office/drawing/2014/main" id="{38FC9836-35F2-4902-BB3D-7AE6BBF278AE}"/>
              </a:ext>
            </a:extLst>
          </p:cNvPr>
          <p:cNvPicPr>
            <a:picLocks noChangeAspect="1"/>
          </p:cNvPicPr>
          <p:nvPr/>
        </p:nvPicPr>
        <p:blipFill rotWithShape="1">
          <a:blip r:embed="rId5"/>
          <a:srcRect l="8705" t="3689" r="7536" b="4227"/>
          <a:stretch/>
        </p:blipFill>
        <p:spPr>
          <a:xfrm>
            <a:off x="948266" y="146756"/>
            <a:ext cx="4970875" cy="2664178"/>
          </a:xfrm>
          <a:prstGeom prst="rect">
            <a:avLst/>
          </a:prstGeom>
        </p:spPr>
      </p:pic>
    </p:spTree>
    <p:extLst>
      <p:ext uri="{BB962C8B-B14F-4D97-AF65-F5344CB8AC3E}">
        <p14:creationId xmlns:p14="http://schemas.microsoft.com/office/powerpoint/2010/main" val="2923386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000" dirty="0">
                <a:solidFill>
                  <a:srgbClr val="FFFFFF"/>
                </a:solidFill>
              </a:rPr>
              <a:t>Integration</a:t>
            </a:r>
          </a:p>
        </p:txBody>
      </p:sp>
      <p:sp>
        <p:nvSpPr>
          <p:cNvPr id="6" name="Rectangle 5"/>
          <p:cNvSpPr/>
          <p:nvPr/>
        </p:nvSpPr>
        <p:spPr>
          <a:xfrm>
            <a:off x="2011715" y="5200520"/>
            <a:ext cx="627477" cy="633856"/>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pic>
        <p:nvPicPr>
          <p:cNvPr id="8" name="Picture 7">
            <a:extLst>
              <a:ext uri="{FF2B5EF4-FFF2-40B4-BE49-F238E27FC236}">
                <a16:creationId xmlns:a16="http://schemas.microsoft.com/office/drawing/2014/main" id="{003B43E1-0964-4CE6-8819-7A96875AEFFB}"/>
              </a:ext>
            </a:extLst>
          </p:cNvPr>
          <p:cNvPicPr>
            <a:picLocks noChangeAspect="1"/>
          </p:cNvPicPr>
          <p:nvPr/>
        </p:nvPicPr>
        <p:blipFill rotWithShape="1">
          <a:blip r:embed="rId4"/>
          <a:srcRect l="9008" t="2748" r="7824" b="4121"/>
          <a:stretch/>
        </p:blipFill>
        <p:spPr>
          <a:xfrm>
            <a:off x="6046473" y="0"/>
            <a:ext cx="4745980" cy="2590800"/>
          </a:xfrm>
          <a:prstGeom prst="rect">
            <a:avLst/>
          </a:prstGeom>
        </p:spPr>
      </p:pic>
      <p:pic>
        <p:nvPicPr>
          <p:cNvPr id="10" name="Picture 9">
            <a:extLst>
              <a:ext uri="{FF2B5EF4-FFF2-40B4-BE49-F238E27FC236}">
                <a16:creationId xmlns:a16="http://schemas.microsoft.com/office/drawing/2014/main" id="{93713BC5-D5BA-4614-B2FC-AFFB422D2E1F}"/>
              </a:ext>
            </a:extLst>
          </p:cNvPr>
          <p:cNvPicPr>
            <a:picLocks noChangeAspect="1"/>
          </p:cNvPicPr>
          <p:nvPr/>
        </p:nvPicPr>
        <p:blipFill rotWithShape="1">
          <a:blip r:embed="rId4"/>
          <a:srcRect l="8733" t="2778" r="7522" b="4028"/>
          <a:stretch/>
        </p:blipFill>
        <p:spPr>
          <a:xfrm>
            <a:off x="6046473" y="3196523"/>
            <a:ext cx="4768719" cy="2587053"/>
          </a:xfrm>
          <a:prstGeom prst="rect">
            <a:avLst/>
          </a:prstGeom>
        </p:spPr>
      </p:pic>
    </p:spTree>
    <p:extLst>
      <p:ext uri="{BB962C8B-B14F-4D97-AF65-F5344CB8AC3E}">
        <p14:creationId xmlns:p14="http://schemas.microsoft.com/office/powerpoint/2010/main" val="927137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rmAutofit/>
          </a:bodyPr>
          <a:lstStyle/>
          <a:p>
            <a:r>
              <a:rPr lang="en-US" sz="2000" dirty="0" err="1">
                <a:solidFill>
                  <a:srgbClr val="FFFFFF"/>
                </a:solidFill>
              </a:rPr>
              <a:t>POm</a:t>
            </a:r>
            <a:endParaRPr lang="en-US" sz="2000" dirty="0">
              <a:solidFill>
                <a:srgbClr val="FFFFFF"/>
              </a:solidFill>
            </a:endParaRPr>
          </a:p>
        </p:txBody>
      </p:sp>
      <p:sp>
        <p:nvSpPr>
          <p:cNvPr id="7" name="Rectangle 6"/>
          <p:cNvSpPr/>
          <p:nvPr/>
        </p:nvSpPr>
        <p:spPr>
          <a:xfrm>
            <a:off x="9509663" y="5170502"/>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pic>
        <p:nvPicPr>
          <p:cNvPr id="9" name="Picture 8">
            <a:extLst>
              <a:ext uri="{FF2B5EF4-FFF2-40B4-BE49-F238E27FC236}">
                <a16:creationId xmlns:a16="http://schemas.microsoft.com/office/drawing/2014/main" id="{CCD0D02C-4D63-4ACB-93A5-3ACDE7D705E1}"/>
              </a:ext>
            </a:extLst>
          </p:cNvPr>
          <p:cNvPicPr>
            <a:picLocks noChangeAspect="1"/>
          </p:cNvPicPr>
          <p:nvPr/>
        </p:nvPicPr>
        <p:blipFill rotWithShape="1">
          <a:blip r:embed="rId4"/>
          <a:srcRect l="9570" t="3285" r="8007" b="4888"/>
          <a:stretch/>
        </p:blipFill>
        <p:spPr>
          <a:xfrm>
            <a:off x="1104900" y="0"/>
            <a:ext cx="4936410" cy="2681103"/>
          </a:xfrm>
          <a:prstGeom prst="rect">
            <a:avLst/>
          </a:prstGeom>
        </p:spPr>
      </p:pic>
      <p:pic>
        <p:nvPicPr>
          <p:cNvPr id="11" name="Picture 10">
            <a:extLst>
              <a:ext uri="{FF2B5EF4-FFF2-40B4-BE49-F238E27FC236}">
                <a16:creationId xmlns:a16="http://schemas.microsoft.com/office/drawing/2014/main" id="{0D48AA2A-027E-4A1F-A196-B9F01834B7F8}"/>
              </a:ext>
            </a:extLst>
          </p:cNvPr>
          <p:cNvPicPr>
            <a:picLocks noChangeAspect="1"/>
          </p:cNvPicPr>
          <p:nvPr/>
        </p:nvPicPr>
        <p:blipFill rotWithShape="1">
          <a:blip r:embed="rId5"/>
          <a:srcRect l="9317" t="3406" r="8262" b="4687"/>
          <a:stretch/>
        </p:blipFill>
        <p:spPr>
          <a:xfrm>
            <a:off x="1273719" y="3334637"/>
            <a:ext cx="4932106" cy="2681103"/>
          </a:xfrm>
          <a:prstGeom prst="rect">
            <a:avLst/>
          </a:prstGeom>
        </p:spPr>
      </p:pic>
    </p:spTree>
    <p:extLst>
      <p:ext uri="{BB962C8B-B14F-4D97-AF65-F5344CB8AC3E}">
        <p14:creationId xmlns:p14="http://schemas.microsoft.com/office/powerpoint/2010/main" val="2722535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000" dirty="0">
                <a:solidFill>
                  <a:srgbClr val="FFFFFF"/>
                </a:solidFill>
              </a:rPr>
              <a:t>Industry 4.0 Readiness</a:t>
            </a:r>
          </a:p>
        </p:txBody>
      </p:sp>
      <p:sp>
        <p:nvSpPr>
          <p:cNvPr id="6" name="Rectangle 5"/>
          <p:cNvSpPr/>
          <p:nvPr/>
        </p:nvSpPr>
        <p:spPr>
          <a:xfrm>
            <a:off x="2011715" y="5200520"/>
            <a:ext cx="627477" cy="633856"/>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pic>
        <p:nvPicPr>
          <p:cNvPr id="8" name="Picture 7">
            <a:extLst>
              <a:ext uri="{FF2B5EF4-FFF2-40B4-BE49-F238E27FC236}">
                <a16:creationId xmlns:a16="http://schemas.microsoft.com/office/drawing/2014/main" id="{146FDEDA-F2D3-44D0-A658-42470A94E75E}"/>
              </a:ext>
            </a:extLst>
          </p:cNvPr>
          <p:cNvPicPr>
            <a:picLocks noChangeAspect="1"/>
          </p:cNvPicPr>
          <p:nvPr/>
        </p:nvPicPr>
        <p:blipFill rotWithShape="1">
          <a:blip r:embed="rId4"/>
          <a:srcRect l="9427" t="4275" r="8646" b="4914"/>
          <a:stretch/>
        </p:blipFill>
        <p:spPr>
          <a:xfrm>
            <a:off x="6023335" y="67311"/>
            <a:ext cx="5069481" cy="2739389"/>
          </a:xfrm>
          <a:prstGeom prst="rect">
            <a:avLst/>
          </a:prstGeom>
        </p:spPr>
      </p:pic>
      <p:pic>
        <p:nvPicPr>
          <p:cNvPr id="10" name="Picture 9">
            <a:extLst>
              <a:ext uri="{FF2B5EF4-FFF2-40B4-BE49-F238E27FC236}">
                <a16:creationId xmlns:a16="http://schemas.microsoft.com/office/drawing/2014/main" id="{2554249E-8160-4DED-A6D9-4F67CA987E2C}"/>
              </a:ext>
            </a:extLst>
          </p:cNvPr>
          <p:cNvPicPr>
            <a:picLocks noChangeAspect="1"/>
          </p:cNvPicPr>
          <p:nvPr/>
        </p:nvPicPr>
        <p:blipFill rotWithShape="1">
          <a:blip r:embed="rId5"/>
          <a:srcRect l="8196" t="3779" r="8106" b="5408"/>
          <a:stretch/>
        </p:blipFill>
        <p:spPr>
          <a:xfrm>
            <a:off x="6019156" y="3429000"/>
            <a:ext cx="5073660" cy="2683641"/>
          </a:xfrm>
          <a:prstGeom prst="rect">
            <a:avLst/>
          </a:prstGeom>
        </p:spPr>
      </p:pic>
    </p:spTree>
    <p:extLst>
      <p:ext uri="{BB962C8B-B14F-4D97-AF65-F5344CB8AC3E}">
        <p14:creationId xmlns:p14="http://schemas.microsoft.com/office/powerpoint/2010/main" val="2664032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6527321" y="978776"/>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The end</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588" r="17400"/>
          <a:stretch/>
        </p:blipFill>
        <p:spPr>
          <a:xfrm>
            <a:off x="0" y="0"/>
            <a:ext cx="5585791" cy="6835880"/>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flipH="1">
            <a:off x="8468710" y="4899803"/>
            <a:ext cx="568995" cy="568995"/>
          </a:xfrm>
        </p:spPr>
      </p:pic>
    </p:spTree>
    <p:extLst>
      <p:ext uri="{BB962C8B-B14F-4D97-AF65-F5344CB8AC3E}">
        <p14:creationId xmlns:p14="http://schemas.microsoft.com/office/powerpoint/2010/main" val="2673849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F43B1162-840C-4656-9C2D-AEDB37042BEA}"/>
              </a:ext>
            </a:extLst>
          </p:cNvPr>
          <p:cNvCxnSpPr/>
          <p:nvPr/>
        </p:nvCxnSpPr>
        <p:spPr>
          <a:xfrm>
            <a:off x="250324" y="4235340"/>
            <a:ext cx="1062966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5" name="Title 1">
            <a:extLst>
              <a:ext uri="{FF2B5EF4-FFF2-40B4-BE49-F238E27FC236}">
                <a16:creationId xmlns:a16="http://schemas.microsoft.com/office/drawing/2014/main" id="{DADD5183-39E7-4A98-B720-5D6A6AEE860C}"/>
              </a:ext>
            </a:extLst>
          </p:cNvPr>
          <p:cNvSpPr txBox="1">
            <a:spLocks/>
          </p:cNvSpPr>
          <p:nvPr/>
        </p:nvSpPr>
        <p:spPr>
          <a:xfrm>
            <a:off x="11002358" y="3826006"/>
            <a:ext cx="592226" cy="453520"/>
          </a:xfrm>
          <a:prstGeom prst="rect">
            <a:avLst/>
          </a:prstGeom>
          <a:solidFill>
            <a:schemeClr val="tx1"/>
          </a:solidFill>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en-US" sz="2400" dirty="0">
                <a:solidFill>
                  <a:schemeClr val="bg1"/>
                </a:solidFill>
                <a:latin typeface="Times New Roman" panose="02020603050405020304" pitchFamily="18" charset="0"/>
                <a:cs typeface="B Nazanin" panose="00000400000000000000" pitchFamily="2" charset="-78"/>
              </a:rPr>
              <a:t>I14</a:t>
            </a:r>
            <a:endParaRPr lang="fa-IR" sz="2400" dirty="0">
              <a:solidFill>
                <a:schemeClr val="bg1"/>
              </a:solidFill>
              <a:latin typeface="Times New Roman" panose="02020603050405020304" pitchFamily="18" charset="0"/>
              <a:cs typeface="B Nazanin" panose="00000400000000000000" pitchFamily="2" charset="-78"/>
            </a:endParaRPr>
          </a:p>
        </p:txBody>
      </p:sp>
      <p:sp>
        <p:nvSpPr>
          <p:cNvPr id="6" name="Line Callout 2 5">
            <a:extLst>
              <a:ext uri="{FF2B5EF4-FFF2-40B4-BE49-F238E27FC236}">
                <a16:creationId xmlns:a16="http://schemas.microsoft.com/office/drawing/2014/main" id="{0FF59A01-5493-4B42-A4D3-30B3A68B9174}"/>
              </a:ext>
            </a:extLst>
          </p:cNvPr>
          <p:cNvSpPr/>
          <p:nvPr/>
        </p:nvSpPr>
        <p:spPr>
          <a:xfrm>
            <a:off x="909953" y="3319205"/>
            <a:ext cx="1392670" cy="791990"/>
          </a:xfrm>
          <a:prstGeom prst="borderCallout2">
            <a:avLst>
              <a:gd name="adj1" fmla="val 18750"/>
              <a:gd name="adj2" fmla="val -8333"/>
              <a:gd name="adj3" fmla="val 18750"/>
              <a:gd name="adj4" fmla="val -16667"/>
              <a:gd name="adj5" fmla="val 111003"/>
              <a:gd name="adj6" fmla="val -26638"/>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fa-IR" sz="1600" dirty="0">
                <a:solidFill>
                  <a:schemeClr val="bg1"/>
                </a:solidFill>
                <a:latin typeface="Times New Roman" panose="02020603050405020304" pitchFamily="18" charset="0"/>
                <a:cs typeface="B Nazanin" panose="00000400000000000000" pitchFamily="2" charset="-78"/>
              </a:rPr>
              <a:t>بازرسی دستی در محل</a:t>
            </a:r>
            <a:endParaRPr lang="en-US" sz="1600" dirty="0">
              <a:solidFill>
                <a:schemeClr val="bg1"/>
              </a:solidFill>
              <a:latin typeface="Times New Roman" panose="02020603050405020304" pitchFamily="18" charset="0"/>
              <a:cs typeface="B Nazanin" panose="00000400000000000000" pitchFamily="2" charset="-78"/>
            </a:endParaRPr>
          </a:p>
        </p:txBody>
      </p:sp>
      <p:sp>
        <p:nvSpPr>
          <p:cNvPr id="7" name="Line Callout 2 24">
            <a:extLst>
              <a:ext uri="{FF2B5EF4-FFF2-40B4-BE49-F238E27FC236}">
                <a16:creationId xmlns:a16="http://schemas.microsoft.com/office/drawing/2014/main" id="{FDFB02A6-5CB7-46BF-907B-729AFCC730A6}"/>
              </a:ext>
            </a:extLst>
          </p:cNvPr>
          <p:cNvSpPr/>
          <p:nvPr/>
        </p:nvSpPr>
        <p:spPr>
          <a:xfrm flipH="1">
            <a:off x="8698161" y="2296555"/>
            <a:ext cx="1428913" cy="791990"/>
          </a:xfrm>
          <a:prstGeom prst="borderCallout2">
            <a:avLst>
              <a:gd name="adj1" fmla="val 18750"/>
              <a:gd name="adj2" fmla="val -8333"/>
              <a:gd name="adj3" fmla="val 18750"/>
              <a:gd name="adj4" fmla="val -16667"/>
              <a:gd name="adj5" fmla="val 242786"/>
              <a:gd name="adj6" fmla="val -33203"/>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fa-IR" sz="1600" dirty="0">
                <a:latin typeface="Times New Roman" panose="02020603050405020304" pitchFamily="18" charset="0"/>
                <a:cs typeface="B Nazanin" panose="00000400000000000000" pitchFamily="2" charset="-78"/>
              </a:rPr>
              <a:t>ماشین آلات و امکانات خود تعمیر</a:t>
            </a:r>
            <a:endParaRPr lang="en-US" sz="1600" dirty="0">
              <a:latin typeface="Times New Roman" panose="02020603050405020304" pitchFamily="18" charset="0"/>
              <a:cs typeface="B Nazanin" panose="00000400000000000000" pitchFamily="2" charset="-78"/>
            </a:endParaRPr>
          </a:p>
        </p:txBody>
      </p:sp>
      <p:sp>
        <p:nvSpPr>
          <p:cNvPr id="8" name="Line Callout 2 25">
            <a:extLst>
              <a:ext uri="{FF2B5EF4-FFF2-40B4-BE49-F238E27FC236}">
                <a16:creationId xmlns:a16="http://schemas.microsoft.com/office/drawing/2014/main" id="{801363F6-9AD3-40F2-A557-B1FE1E9A895C}"/>
              </a:ext>
            </a:extLst>
          </p:cNvPr>
          <p:cNvSpPr/>
          <p:nvPr/>
        </p:nvSpPr>
        <p:spPr>
          <a:xfrm>
            <a:off x="6110216" y="3088545"/>
            <a:ext cx="1705628" cy="791990"/>
          </a:xfrm>
          <a:prstGeom prst="borderCallout2">
            <a:avLst>
              <a:gd name="adj1" fmla="val 18750"/>
              <a:gd name="adj2" fmla="val -8333"/>
              <a:gd name="adj3" fmla="val 18750"/>
              <a:gd name="adj4" fmla="val -16667"/>
              <a:gd name="adj5" fmla="val 142491"/>
              <a:gd name="adj6" fmla="val -3061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a-IR" sz="1600" dirty="0">
                <a:latin typeface="Times New Roman" panose="02020603050405020304" pitchFamily="18" charset="0"/>
                <a:cs typeface="B Nazanin" panose="00000400000000000000" pitchFamily="2" charset="-78"/>
              </a:rPr>
              <a:t>بازرسی از راه دور در مناطق غیرقابل اقامت</a:t>
            </a:r>
            <a:endParaRPr lang="en-US" sz="1600" dirty="0">
              <a:latin typeface="Times New Roman" panose="02020603050405020304" pitchFamily="18" charset="0"/>
              <a:cs typeface="B Nazanin" panose="00000400000000000000" pitchFamily="2" charset="-78"/>
            </a:endParaRPr>
          </a:p>
        </p:txBody>
      </p:sp>
      <p:sp>
        <p:nvSpPr>
          <p:cNvPr id="9" name="Line Callout 2 26">
            <a:extLst>
              <a:ext uri="{FF2B5EF4-FFF2-40B4-BE49-F238E27FC236}">
                <a16:creationId xmlns:a16="http://schemas.microsoft.com/office/drawing/2014/main" id="{20047CD3-6485-40A6-9989-267BDD4AE22A}"/>
              </a:ext>
            </a:extLst>
          </p:cNvPr>
          <p:cNvSpPr/>
          <p:nvPr/>
        </p:nvSpPr>
        <p:spPr>
          <a:xfrm>
            <a:off x="8530573" y="3260776"/>
            <a:ext cx="1392670" cy="791990"/>
          </a:xfrm>
          <a:prstGeom prst="borderCallout2">
            <a:avLst>
              <a:gd name="adj1" fmla="val 18750"/>
              <a:gd name="adj2" fmla="val -8333"/>
              <a:gd name="adj3" fmla="val 18750"/>
              <a:gd name="adj4" fmla="val -16667"/>
              <a:gd name="adj5" fmla="val 115668"/>
              <a:gd name="adj6" fmla="val -28627"/>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fa-IR" sz="1600" dirty="0">
                <a:latin typeface="Times New Roman" panose="02020603050405020304" pitchFamily="18" charset="0"/>
                <a:cs typeface="B Nazanin" panose="00000400000000000000" pitchFamily="2" charset="-78"/>
              </a:rPr>
              <a:t>ربات های تعمیری با هدایت از راه دور</a:t>
            </a:r>
            <a:endParaRPr lang="en-US" sz="1600" dirty="0">
              <a:latin typeface="Times New Roman" panose="02020603050405020304" pitchFamily="18" charset="0"/>
              <a:cs typeface="B Nazanin" panose="00000400000000000000" pitchFamily="2" charset="-78"/>
            </a:endParaRPr>
          </a:p>
        </p:txBody>
      </p:sp>
      <p:cxnSp>
        <p:nvCxnSpPr>
          <p:cNvPr id="10" name="Straight Arrow Connector 9">
            <a:extLst>
              <a:ext uri="{FF2B5EF4-FFF2-40B4-BE49-F238E27FC236}">
                <a16:creationId xmlns:a16="http://schemas.microsoft.com/office/drawing/2014/main" id="{71CC1C72-1155-4973-B778-11435F247A1C}"/>
              </a:ext>
            </a:extLst>
          </p:cNvPr>
          <p:cNvCxnSpPr/>
          <p:nvPr/>
        </p:nvCxnSpPr>
        <p:spPr>
          <a:xfrm>
            <a:off x="250324" y="6275311"/>
            <a:ext cx="1062966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itle 1">
            <a:extLst>
              <a:ext uri="{FF2B5EF4-FFF2-40B4-BE49-F238E27FC236}">
                <a16:creationId xmlns:a16="http://schemas.microsoft.com/office/drawing/2014/main" id="{C8847205-3B57-4192-AF5C-3819D56D1403}"/>
              </a:ext>
            </a:extLst>
          </p:cNvPr>
          <p:cNvSpPr txBox="1">
            <a:spLocks/>
          </p:cNvSpPr>
          <p:nvPr/>
        </p:nvSpPr>
        <p:spPr>
          <a:xfrm>
            <a:off x="10985513" y="5848458"/>
            <a:ext cx="592226" cy="453520"/>
          </a:xfrm>
          <a:prstGeom prst="rect">
            <a:avLst/>
          </a:prstGeom>
          <a:solidFill>
            <a:schemeClr val="tx1"/>
          </a:solidFill>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en-US" sz="2400" dirty="0">
                <a:solidFill>
                  <a:schemeClr val="bg1"/>
                </a:solidFill>
                <a:latin typeface="Times New Roman" panose="02020603050405020304" pitchFamily="18" charset="0"/>
                <a:cs typeface="B Nazanin" panose="00000400000000000000" pitchFamily="2" charset="-78"/>
              </a:rPr>
              <a:t>I15</a:t>
            </a:r>
            <a:endParaRPr lang="fa-IR" sz="2400" dirty="0">
              <a:solidFill>
                <a:schemeClr val="bg1"/>
              </a:solidFill>
              <a:latin typeface="Times New Roman" panose="02020603050405020304" pitchFamily="18" charset="0"/>
              <a:cs typeface="B Nazanin" panose="00000400000000000000" pitchFamily="2" charset="-78"/>
            </a:endParaRPr>
          </a:p>
        </p:txBody>
      </p:sp>
      <p:sp>
        <p:nvSpPr>
          <p:cNvPr id="12" name="Line Callout 2 45">
            <a:extLst>
              <a:ext uri="{FF2B5EF4-FFF2-40B4-BE49-F238E27FC236}">
                <a16:creationId xmlns:a16="http://schemas.microsoft.com/office/drawing/2014/main" id="{BAE6D717-5C6C-4B8E-A9C8-6D6F297EEF51}"/>
              </a:ext>
            </a:extLst>
          </p:cNvPr>
          <p:cNvSpPr/>
          <p:nvPr/>
        </p:nvSpPr>
        <p:spPr>
          <a:xfrm>
            <a:off x="3563464" y="4413362"/>
            <a:ext cx="1704897" cy="791990"/>
          </a:xfrm>
          <a:prstGeom prst="borderCallout2">
            <a:avLst>
              <a:gd name="adj1" fmla="val 18750"/>
              <a:gd name="adj2" fmla="val -8333"/>
              <a:gd name="adj3" fmla="val 18750"/>
              <a:gd name="adj4" fmla="val -16667"/>
              <a:gd name="adj5" fmla="val 228792"/>
              <a:gd name="adj6" fmla="val -29534"/>
            </a:avLst>
          </a:prstGeom>
          <a:solidFill>
            <a:srgbClr val="FF5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fa-IR" sz="1600" dirty="0">
                <a:solidFill>
                  <a:schemeClr val="bg1"/>
                </a:solidFill>
                <a:latin typeface="Times New Roman" panose="02020603050405020304" pitchFamily="18" charset="0"/>
                <a:cs typeface="B Nazanin" panose="00000400000000000000" pitchFamily="2" charset="-78"/>
              </a:rPr>
              <a:t>شاخص هایی برای تجزیه و تحلیل عملکرد و شکست</a:t>
            </a:r>
            <a:endParaRPr lang="en-US" sz="1600" dirty="0">
              <a:solidFill>
                <a:schemeClr val="bg1"/>
              </a:solidFill>
              <a:latin typeface="Times New Roman" panose="02020603050405020304" pitchFamily="18" charset="0"/>
              <a:cs typeface="B Nazanin" panose="00000400000000000000" pitchFamily="2" charset="-78"/>
            </a:endParaRPr>
          </a:p>
        </p:txBody>
      </p:sp>
      <p:sp>
        <p:nvSpPr>
          <p:cNvPr id="13" name="Line Callout 2 46">
            <a:extLst>
              <a:ext uri="{FF2B5EF4-FFF2-40B4-BE49-F238E27FC236}">
                <a16:creationId xmlns:a16="http://schemas.microsoft.com/office/drawing/2014/main" id="{AE440A81-04D9-4FB8-A095-4D5BC29CF9BD}"/>
              </a:ext>
            </a:extLst>
          </p:cNvPr>
          <p:cNvSpPr/>
          <p:nvPr/>
        </p:nvSpPr>
        <p:spPr>
          <a:xfrm flipH="1">
            <a:off x="8221118" y="4365173"/>
            <a:ext cx="1905956" cy="791990"/>
          </a:xfrm>
          <a:prstGeom prst="borderCallout2">
            <a:avLst>
              <a:gd name="adj1" fmla="val 18750"/>
              <a:gd name="adj2" fmla="val -8333"/>
              <a:gd name="adj3" fmla="val 18750"/>
              <a:gd name="adj4" fmla="val -16667"/>
              <a:gd name="adj5" fmla="val 236955"/>
              <a:gd name="adj6" fmla="val -26256"/>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fa-IR" sz="1600" dirty="0">
                <a:latin typeface="Times New Roman" panose="02020603050405020304" pitchFamily="18" charset="0"/>
                <a:cs typeface="B Nazanin" panose="00000400000000000000" pitchFamily="2" charset="-78"/>
              </a:rPr>
              <a:t>سیستم های پشتیبانی تصمیم گیری تعمیر و نگهداری هوشمند</a:t>
            </a:r>
            <a:endParaRPr lang="en-US" sz="1600" dirty="0">
              <a:latin typeface="Times New Roman" panose="02020603050405020304" pitchFamily="18" charset="0"/>
              <a:cs typeface="B Nazanin" panose="00000400000000000000" pitchFamily="2" charset="-78"/>
            </a:endParaRPr>
          </a:p>
        </p:txBody>
      </p:sp>
      <p:sp>
        <p:nvSpPr>
          <p:cNvPr id="14" name="Line Callout 2 47">
            <a:extLst>
              <a:ext uri="{FF2B5EF4-FFF2-40B4-BE49-F238E27FC236}">
                <a16:creationId xmlns:a16="http://schemas.microsoft.com/office/drawing/2014/main" id="{E22B71A1-23BE-421B-B045-17376D75067C}"/>
              </a:ext>
            </a:extLst>
          </p:cNvPr>
          <p:cNvSpPr/>
          <p:nvPr/>
        </p:nvSpPr>
        <p:spPr>
          <a:xfrm>
            <a:off x="3562733" y="5283228"/>
            <a:ext cx="1705628" cy="791990"/>
          </a:xfrm>
          <a:prstGeom prst="borderCallout2">
            <a:avLst>
              <a:gd name="adj1" fmla="val 18750"/>
              <a:gd name="adj2" fmla="val -8333"/>
              <a:gd name="adj3" fmla="val 18750"/>
              <a:gd name="adj4" fmla="val -16667"/>
              <a:gd name="adj5" fmla="val 119167"/>
              <a:gd name="adj6" fmla="val -29534"/>
            </a:avLst>
          </a:prstGeom>
          <a:solidFill>
            <a:srgbClr val="FF5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fa-IR" sz="1600" dirty="0">
                <a:solidFill>
                  <a:schemeClr val="bg1"/>
                </a:solidFill>
                <a:latin typeface="Times New Roman" panose="02020603050405020304" pitchFamily="18" charset="0"/>
                <a:cs typeface="B Nazanin" panose="00000400000000000000" pitchFamily="2" charset="-78"/>
              </a:rPr>
              <a:t>جمع آوری داده ها از طریق حسگرها</a:t>
            </a:r>
            <a:endParaRPr lang="en-US" sz="1600" dirty="0">
              <a:solidFill>
                <a:schemeClr val="bg1"/>
              </a:solidFill>
              <a:latin typeface="Times New Roman" panose="02020603050405020304" pitchFamily="18" charset="0"/>
              <a:cs typeface="B Nazanin" panose="00000400000000000000" pitchFamily="2" charset="-78"/>
            </a:endParaRPr>
          </a:p>
        </p:txBody>
      </p:sp>
      <p:sp>
        <p:nvSpPr>
          <p:cNvPr id="15" name="Line Callout 2 48">
            <a:extLst>
              <a:ext uri="{FF2B5EF4-FFF2-40B4-BE49-F238E27FC236}">
                <a16:creationId xmlns:a16="http://schemas.microsoft.com/office/drawing/2014/main" id="{C669B89A-76A6-44DA-89E8-27040D7A7667}"/>
              </a:ext>
            </a:extLst>
          </p:cNvPr>
          <p:cNvSpPr/>
          <p:nvPr/>
        </p:nvSpPr>
        <p:spPr>
          <a:xfrm>
            <a:off x="6064036" y="5112169"/>
            <a:ext cx="1628633" cy="791990"/>
          </a:xfrm>
          <a:prstGeom prst="borderCallout2">
            <a:avLst>
              <a:gd name="adj1" fmla="val 18750"/>
              <a:gd name="adj2" fmla="val -8333"/>
              <a:gd name="adj3" fmla="val 18750"/>
              <a:gd name="adj4" fmla="val -16667"/>
              <a:gd name="adj5" fmla="val 142491"/>
              <a:gd name="adj6" fmla="val -3061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a-IR" sz="1600" dirty="0">
                <a:latin typeface="Times New Roman" panose="02020603050405020304" pitchFamily="18" charset="0"/>
                <a:cs typeface="B Nazanin" panose="00000400000000000000" pitchFamily="2" charset="-78"/>
              </a:rPr>
              <a:t>داده کاوی برای </a:t>
            </a:r>
            <a:r>
              <a:rPr lang="en-US" sz="1600" dirty="0">
                <a:latin typeface="Times New Roman" panose="02020603050405020304" pitchFamily="18" charset="0"/>
                <a:cs typeface="B Nazanin" panose="00000400000000000000" pitchFamily="2" charset="-78"/>
              </a:rPr>
              <a:t>CBM </a:t>
            </a:r>
            <a:r>
              <a:rPr lang="fa-IR" sz="1600" dirty="0">
                <a:latin typeface="Times New Roman" panose="02020603050405020304" pitchFamily="18" charset="0"/>
                <a:cs typeface="B Nazanin" panose="00000400000000000000" pitchFamily="2" charset="-78"/>
              </a:rPr>
              <a:t>و تجزیه و تحلیل علت ریشه ای</a:t>
            </a:r>
            <a:endParaRPr lang="en-US" sz="1600" dirty="0">
              <a:latin typeface="Times New Roman" panose="02020603050405020304" pitchFamily="18" charset="0"/>
              <a:cs typeface="B Nazanin" panose="00000400000000000000" pitchFamily="2" charset="-78"/>
            </a:endParaRPr>
          </a:p>
        </p:txBody>
      </p:sp>
      <p:sp>
        <p:nvSpPr>
          <p:cNvPr id="16" name="Line Callout 2 54">
            <a:extLst>
              <a:ext uri="{FF2B5EF4-FFF2-40B4-BE49-F238E27FC236}">
                <a16:creationId xmlns:a16="http://schemas.microsoft.com/office/drawing/2014/main" id="{663946AB-E8C0-4DD5-AD8C-0760D9DA2373}"/>
              </a:ext>
            </a:extLst>
          </p:cNvPr>
          <p:cNvSpPr/>
          <p:nvPr/>
        </p:nvSpPr>
        <p:spPr>
          <a:xfrm>
            <a:off x="8535546" y="5367775"/>
            <a:ext cx="1889665" cy="791990"/>
          </a:xfrm>
          <a:prstGeom prst="borderCallout2">
            <a:avLst>
              <a:gd name="adj1" fmla="val 18750"/>
              <a:gd name="adj2" fmla="val -8333"/>
              <a:gd name="adj3" fmla="val 18750"/>
              <a:gd name="adj4" fmla="val -16667"/>
              <a:gd name="adj5" fmla="val 112169"/>
              <a:gd name="adj6" fmla="val -21330"/>
            </a:avLst>
          </a:prstGeom>
          <a:solidFill>
            <a:srgbClr val="92D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fa-IR" sz="1600" dirty="0">
                <a:solidFill>
                  <a:schemeClr val="tx1"/>
                </a:solidFill>
                <a:latin typeface="Times New Roman" panose="02020603050405020304" pitchFamily="18" charset="0"/>
                <a:cs typeface="B Nazanin" panose="00000400000000000000" pitchFamily="2" charset="-78"/>
              </a:rPr>
              <a:t>تجزیه و تحلیل پیش بینی برای تعمیر و نگهداری مبتنی بر قابلیت اطمینان</a:t>
            </a:r>
            <a:endParaRPr lang="en-US" sz="1600" dirty="0">
              <a:solidFill>
                <a:schemeClr val="tx1"/>
              </a:solidFill>
              <a:latin typeface="Times New Roman" panose="02020603050405020304" pitchFamily="18" charset="0"/>
              <a:cs typeface="B Nazanin" panose="00000400000000000000" pitchFamily="2" charset="-78"/>
            </a:endParaRPr>
          </a:p>
        </p:txBody>
      </p:sp>
      <p:sp>
        <p:nvSpPr>
          <p:cNvPr id="17" name="Line Callout 2 57">
            <a:extLst>
              <a:ext uri="{FF2B5EF4-FFF2-40B4-BE49-F238E27FC236}">
                <a16:creationId xmlns:a16="http://schemas.microsoft.com/office/drawing/2014/main" id="{2D6E3730-967B-4040-B482-23D5912B43AB}"/>
              </a:ext>
            </a:extLst>
          </p:cNvPr>
          <p:cNvSpPr/>
          <p:nvPr/>
        </p:nvSpPr>
        <p:spPr>
          <a:xfrm>
            <a:off x="909953" y="2441692"/>
            <a:ext cx="1705628" cy="791990"/>
          </a:xfrm>
          <a:prstGeom prst="borderCallout2">
            <a:avLst>
              <a:gd name="adj1" fmla="val 18750"/>
              <a:gd name="adj2" fmla="val -8333"/>
              <a:gd name="adj3" fmla="val 18750"/>
              <a:gd name="adj4" fmla="val -16667"/>
              <a:gd name="adj5" fmla="val 224127"/>
              <a:gd name="adj6" fmla="val -22494"/>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fa-IR" sz="1600" dirty="0">
                <a:solidFill>
                  <a:schemeClr val="bg1"/>
                </a:solidFill>
                <a:latin typeface="Times New Roman" panose="02020603050405020304" pitchFamily="18" charset="0"/>
                <a:cs typeface="B Nazanin" panose="00000400000000000000" pitchFamily="2" charset="-78"/>
              </a:rPr>
              <a:t>تعمیر و نگهداری اصلاحی و پیشگیرانه</a:t>
            </a:r>
            <a:endParaRPr lang="en-US" sz="1600" dirty="0">
              <a:solidFill>
                <a:schemeClr val="bg1"/>
              </a:solidFill>
              <a:latin typeface="Times New Roman" panose="02020603050405020304" pitchFamily="18" charset="0"/>
              <a:cs typeface="B Nazanin" panose="00000400000000000000" pitchFamily="2" charset="-78"/>
            </a:endParaRPr>
          </a:p>
        </p:txBody>
      </p:sp>
      <p:sp>
        <p:nvSpPr>
          <p:cNvPr id="3" name="TextBox 2">
            <a:extLst>
              <a:ext uri="{FF2B5EF4-FFF2-40B4-BE49-F238E27FC236}">
                <a16:creationId xmlns:a16="http://schemas.microsoft.com/office/drawing/2014/main" id="{BC1E5D71-964F-4740-9A21-86B7066BF4A4}"/>
              </a:ext>
            </a:extLst>
          </p:cNvPr>
          <p:cNvSpPr txBox="1"/>
          <p:nvPr/>
        </p:nvSpPr>
        <p:spPr>
          <a:xfrm>
            <a:off x="138793" y="6413849"/>
            <a:ext cx="1089932" cy="369332"/>
          </a:xfrm>
          <a:prstGeom prst="rect">
            <a:avLst/>
          </a:prstGeom>
          <a:solidFill>
            <a:srgbClr val="FF0000"/>
          </a:solidFill>
          <a:ln>
            <a:solidFill>
              <a:srgbClr val="C00000"/>
            </a:solidFill>
          </a:ln>
        </p:spPr>
        <p:txBody>
          <a:bodyPr wrap="square" rtlCol="0">
            <a:spAutoFit/>
          </a:bodyPr>
          <a:lstStyle/>
          <a:p>
            <a:pPr algn="ctr" rtl="1"/>
            <a:r>
              <a:rPr lang="fa-IR" dirty="0">
                <a:solidFill>
                  <a:schemeClr val="bg1"/>
                </a:solidFill>
                <a:cs typeface="B Nazanin" panose="00000400000000000000" pitchFamily="2" charset="-78"/>
              </a:rPr>
              <a:t>بسیار کم : 0</a:t>
            </a:r>
            <a:endParaRPr lang="en-US" dirty="0">
              <a:solidFill>
                <a:schemeClr val="bg1"/>
              </a:solidFill>
              <a:cs typeface="B Nazanin" panose="00000400000000000000" pitchFamily="2" charset="-78"/>
            </a:endParaRPr>
          </a:p>
        </p:txBody>
      </p:sp>
      <p:cxnSp>
        <p:nvCxnSpPr>
          <p:cNvPr id="24" name="Straight Connector 23">
            <a:extLst>
              <a:ext uri="{FF2B5EF4-FFF2-40B4-BE49-F238E27FC236}">
                <a16:creationId xmlns:a16="http://schemas.microsoft.com/office/drawing/2014/main" id="{AC63D5AD-13EB-4558-8BD2-28A09CDDD783}"/>
              </a:ext>
            </a:extLst>
          </p:cNvPr>
          <p:cNvCxnSpPr/>
          <p:nvPr/>
        </p:nvCxnSpPr>
        <p:spPr>
          <a:xfrm>
            <a:off x="522515" y="1776184"/>
            <a:ext cx="0" cy="4633232"/>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5871C704-6834-47D9-BEDA-65174DC8E764}"/>
              </a:ext>
            </a:extLst>
          </p:cNvPr>
          <p:cNvSpPr txBox="1"/>
          <p:nvPr/>
        </p:nvSpPr>
        <p:spPr>
          <a:xfrm>
            <a:off x="2698555" y="6409416"/>
            <a:ext cx="681718" cy="369332"/>
          </a:xfrm>
          <a:prstGeom prst="rect">
            <a:avLst/>
          </a:prstGeom>
          <a:solidFill>
            <a:srgbClr val="FF5050"/>
          </a:solidFill>
          <a:ln>
            <a:solidFill>
              <a:srgbClr val="FF0000"/>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rtl="1"/>
            <a:r>
              <a:rPr lang="fa-IR" dirty="0">
                <a:cs typeface="B Nazanin" panose="00000400000000000000" pitchFamily="2" charset="-78"/>
              </a:rPr>
              <a:t>کم : 1</a:t>
            </a:r>
            <a:endParaRPr lang="en-US" dirty="0">
              <a:cs typeface="B Nazanin" panose="00000400000000000000" pitchFamily="2" charset="-78"/>
            </a:endParaRPr>
          </a:p>
        </p:txBody>
      </p:sp>
      <p:cxnSp>
        <p:nvCxnSpPr>
          <p:cNvPr id="27" name="Straight Connector 26">
            <a:extLst>
              <a:ext uri="{FF2B5EF4-FFF2-40B4-BE49-F238E27FC236}">
                <a16:creationId xmlns:a16="http://schemas.microsoft.com/office/drawing/2014/main" id="{84381FE1-510B-4EB8-9320-FF75F44019D5}"/>
              </a:ext>
            </a:extLst>
          </p:cNvPr>
          <p:cNvCxnSpPr>
            <a:cxnSpLocks/>
            <a:stCxn id="25" idx="0"/>
          </p:cNvCxnSpPr>
          <p:nvPr/>
        </p:nvCxnSpPr>
        <p:spPr>
          <a:xfrm flipH="1" flipV="1">
            <a:off x="3017222" y="1776186"/>
            <a:ext cx="22192" cy="4633230"/>
          </a:xfrm>
          <a:prstGeom prst="line">
            <a:avLst/>
          </a:prstGeom>
          <a:ln>
            <a:solidFill>
              <a:srgbClr val="FF5050"/>
            </a:solidFill>
          </a:ln>
        </p:spPr>
        <p:style>
          <a:lnRef idx="3">
            <a:schemeClr val="accent3"/>
          </a:lnRef>
          <a:fillRef idx="0">
            <a:schemeClr val="accent3"/>
          </a:fillRef>
          <a:effectRef idx="2">
            <a:schemeClr val="accent3"/>
          </a:effectRef>
          <a:fontRef idx="minor">
            <a:schemeClr val="tx1"/>
          </a:fontRef>
        </p:style>
      </p:cxnSp>
      <p:cxnSp>
        <p:nvCxnSpPr>
          <p:cNvPr id="31" name="Straight Connector 30">
            <a:extLst>
              <a:ext uri="{FF2B5EF4-FFF2-40B4-BE49-F238E27FC236}">
                <a16:creationId xmlns:a16="http://schemas.microsoft.com/office/drawing/2014/main" id="{8A54E837-D18C-4FD2-907E-575B98FDB5EC}"/>
              </a:ext>
            </a:extLst>
          </p:cNvPr>
          <p:cNvCxnSpPr>
            <a:cxnSpLocks/>
          </p:cNvCxnSpPr>
          <p:nvPr/>
        </p:nvCxnSpPr>
        <p:spPr>
          <a:xfrm flipH="1">
            <a:off x="5556312" y="1776184"/>
            <a:ext cx="17006" cy="4725887"/>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F9A61AB8-1579-49CB-B888-6D08EA7B58B9}"/>
              </a:ext>
            </a:extLst>
          </p:cNvPr>
          <p:cNvSpPr txBox="1"/>
          <p:nvPr/>
        </p:nvSpPr>
        <p:spPr>
          <a:xfrm>
            <a:off x="5072792" y="6413849"/>
            <a:ext cx="96618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a-IR" dirty="0">
                <a:cs typeface="B Nazanin" panose="00000400000000000000" pitchFamily="2" charset="-78"/>
              </a:rPr>
              <a:t>متوسط : 2</a:t>
            </a:r>
            <a:endParaRPr lang="en-US" dirty="0">
              <a:cs typeface="B Nazanin" panose="00000400000000000000" pitchFamily="2" charset="-78"/>
            </a:endParaRPr>
          </a:p>
        </p:txBody>
      </p:sp>
      <p:sp>
        <p:nvSpPr>
          <p:cNvPr id="36" name="TextBox 35">
            <a:extLst>
              <a:ext uri="{FF2B5EF4-FFF2-40B4-BE49-F238E27FC236}">
                <a16:creationId xmlns:a16="http://schemas.microsoft.com/office/drawing/2014/main" id="{80793A4D-1743-4975-9341-61F6F274D8AD}"/>
              </a:ext>
            </a:extLst>
          </p:cNvPr>
          <p:cNvSpPr txBox="1"/>
          <p:nvPr/>
        </p:nvSpPr>
        <p:spPr>
          <a:xfrm>
            <a:off x="7740174" y="6428241"/>
            <a:ext cx="756508" cy="369332"/>
          </a:xfrm>
          <a:prstGeom prst="rect">
            <a:avLst/>
          </a:prstGeom>
          <a:solidFill>
            <a:srgbClr val="FFFF00"/>
          </a:solidFill>
        </p:spPr>
        <p:txBody>
          <a:bodyPr wrap="square" rtlCol="0">
            <a:spAutoFit/>
          </a:bodyPr>
          <a:lstStyle/>
          <a:p>
            <a:pPr algn="ctr" rtl="1"/>
            <a:r>
              <a:rPr lang="fa-IR" dirty="0">
                <a:cs typeface="B Nazanin" panose="00000400000000000000" pitchFamily="2" charset="-78"/>
              </a:rPr>
              <a:t>زیاد : 3</a:t>
            </a:r>
            <a:endParaRPr lang="en-US" dirty="0">
              <a:cs typeface="B Nazanin" panose="00000400000000000000" pitchFamily="2" charset="-78"/>
            </a:endParaRPr>
          </a:p>
        </p:txBody>
      </p:sp>
      <p:cxnSp>
        <p:nvCxnSpPr>
          <p:cNvPr id="38" name="Straight Connector 37">
            <a:extLst>
              <a:ext uri="{FF2B5EF4-FFF2-40B4-BE49-F238E27FC236}">
                <a16:creationId xmlns:a16="http://schemas.microsoft.com/office/drawing/2014/main" id="{9EA7E7DF-8F5A-4906-A9CD-CFD0BF885A0F}"/>
              </a:ext>
            </a:extLst>
          </p:cNvPr>
          <p:cNvCxnSpPr>
            <a:cxnSpLocks/>
          </p:cNvCxnSpPr>
          <p:nvPr/>
        </p:nvCxnSpPr>
        <p:spPr>
          <a:xfrm>
            <a:off x="8118790" y="1710418"/>
            <a:ext cx="0" cy="4717823"/>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id="{4F4D5658-B00E-4F5E-9E66-1CC0A4FEF640}"/>
              </a:ext>
            </a:extLst>
          </p:cNvPr>
          <p:cNvCxnSpPr>
            <a:cxnSpLocks/>
          </p:cNvCxnSpPr>
          <p:nvPr/>
        </p:nvCxnSpPr>
        <p:spPr>
          <a:xfrm>
            <a:off x="10571101" y="1738993"/>
            <a:ext cx="94630" cy="4539351"/>
          </a:xfrm>
          <a:prstGeom prst="line">
            <a:avLst/>
          </a:prstGeom>
          <a:ln>
            <a:solidFill>
              <a:srgbClr val="92D050"/>
            </a:solidFill>
          </a:ln>
        </p:spPr>
        <p:style>
          <a:lnRef idx="3">
            <a:schemeClr val="accent4"/>
          </a:lnRef>
          <a:fillRef idx="0">
            <a:schemeClr val="accent4"/>
          </a:fillRef>
          <a:effectRef idx="2">
            <a:schemeClr val="accent4"/>
          </a:effectRef>
          <a:fontRef idx="minor">
            <a:schemeClr val="tx1"/>
          </a:fontRef>
        </p:style>
      </p:cxnSp>
      <p:sp>
        <p:nvSpPr>
          <p:cNvPr id="45" name="TextBox 44">
            <a:extLst>
              <a:ext uri="{FF2B5EF4-FFF2-40B4-BE49-F238E27FC236}">
                <a16:creationId xmlns:a16="http://schemas.microsoft.com/office/drawing/2014/main" id="{6379D927-9519-424F-BFDC-1FB5DAF02EE5}"/>
              </a:ext>
            </a:extLst>
          </p:cNvPr>
          <p:cNvSpPr txBox="1"/>
          <p:nvPr/>
        </p:nvSpPr>
        <p:spPr>
          <a:xfrm>
            <a:off x="10081194" y="6409416"/>
            <a:ext cx="1183820" cy="369332"/>
          </a:xfrm>
          <a:prstGeom prst="rect">
            <a:avLst/>
          </a:prstGeom>
          <a:solidFill>
            <a:srgbClr val="92D05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a-IR" dirty="0">
                <a:cs typeface="B Nazanin" panose="00000400000000000000" pitchFamily="2" charset="-78"/>
              </a:rPr>
              <a:t>بسیار زیاد : 4</a:t>
            </a:r>
            <a:endParaRPr lang="en-US" dirty="0">
              <a:cs typeface="B Nazanin" panose="00000400000000000000" pitchFamily="2" charset="-78"/>
            </a:endParaRPr>
          </a:p>
        </p:txBody>
      </p:sp>
    </p:spTree>
    <p:extLst>
      <p:ext uri="{BB962C8B-B14F-4D97-AF65-F5344CB8AC3E}">
        <p14:creationId xmlns:p14="http://schemas.microsoft.com/office/powerpoint/2010/main" val="933310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rmAutofit/>
          </a:bodyPr>
          <a:lstStyle/>
          <a:p>
            <a:pPr rtl="1"/>
            <a:r>
              <a:rPr lang="fa-IR" dirty="0">
                <a:solidFill>
                  <a:srgbClr val="FFFFFF"/>
                </a:solidFill>
              </a:rPr>
              <a:t>درجه بلوغ نسل 4</a:t>
            </a:r>
            <a:endParaRPr lang="en-US" dirty="0">
              <a:solidFill>
                <a:srgbClr val="FFFFFF"/>
              </a:solidFill>
            </a:endParaRPr>
          </a:p>
        </p:txBody>
      </p:sp>
      <p:sp>
        <p:nvSpPr>
          <p:cNvPr id="7" name="Rectangle 6"/>
          <p:cNvSpPr/>
          <p:nvPr/>
        </p:nvSpPr>
        <p:spPr>
          <a:xfrm>
            <a:off x="9700694" y="5323715"/>
            <a:ext cx="324927" cy="387467"/>
          </a:xfrm>
          <a:prstGeom prst="rect">
            <a:avLst/>
          </a:prstGeom>
          <a:blipFill>
            <a:blip r:embed="rId3">
              <a:lum bright="70000" contrast="-70000"/>
              <a:extLst>
                <a:ext uri="{28A0092B-C50C-407E-A947-70E740481C1C}">
                  <a14:useLocalDpi xmlns:a14="http://schemas.microsoft.com/office/drawing/2010/main" val="0"/>
                </a:ext>
              </a:extLst>
            </a:blip>
            <a:srcRect/>
            <a:stretch>
              <a:fillRect t="-13000" b="-13000"/>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graphicFrame>
        <p:nvGraphicFramePr>
          <p:cNvPr id="4" name="Table 4">
            <a:extLst>
              <a:ext uri="{FF2B5EF4-FFF2-40B4-BE49-F238E27FC236}">
                <a16:creationId xmlns:a16="http://schemas.microsoft.com/office/drawing/2014/main" id="{17177850-B22C-4DC1-9DC1-F0861EC873F9}"/>
              </a:ext>
            </a:extLst>
          </p:cNvPr>
          <p:cNvGraphicFramePr>
            <a:graphicFrameLocks noGrp="1"/>
          </p:cNvGraphicFramePr>
          <p:nvPr>
            <p:ph idx="1"/>
            <p:extLst>
              <p:ext uri="{D42A27DB-BD31-4B8C-83A1-F6EECF244321}">
                <p14:modId xmlns:p14="http://schemas.microsoft.com/office/powerpoint/2010/main" val="3831664737"/>
              </p:ext>
            </p:extLst>
          </p:nvPr>
        </p:nvGraphicFramePr>
        <p:xfrm>
          <a:off x="0" y="1"/>
          <a:ext cx="12192000" cy="7311744"/>
        </p:xfrm>
        <a:graphic>
          <a:graphicData uri="http://schemas.openxmlformats.org/drawingml/2006/table">
            <a:tbl>
              <a:tblPr firstRow="1" bandRow="1">
                <a:tableStyleId>{5C22544A-7EE6-4342-B048-85BDC9FD1C3A}</a:tableStyleId>
              </a:tblPr>
              <a:tblGrid>
                <a:gridCol w="9323110">
                  <a:extLst>
                    <a:ext uri="{9D8B030D-6E8A-4147-A177-3AD203B41FA5}">
                      <a16:colId xmlns:a16="http://schemas.microsoft.com/office/drawing/2014/main" val="2762706456"/>
                    </a:ext>
                  </a:extLst>
                </a:gridCol>
                <a:gridCol w="2868890">
                  <a:extLst>
                    <a:ext uri="{9D8B030D-6E8A-4147-A177-3AD203B41FA5}">
                      <a16:colId xmlns:a16="http://schemas.microsoft.com/office/drawing/2014/main" val="1422916448"/>
                    </a:ext>
                  </a:extLst>
                </a:gridCol>
              </a:tblGrid>
              <a:tr h="285318">
                <a:tc>
                  <a:txBody>
                    <a:bodyPr/>
                    <a:lstStyle/>
                    <a:p>
                      <a:pPr algn="ctr" rtl="1"/>
                      <a:r>
                        <a:rPr lang="fa-IR" b="0" dirty="0"/>
                        <a:t>تعریف</a:t>
                      </a:r>
                      <a:endParaRPr lang="en-US" b="0" dirty="0">
                        <a:cs typeface="B Nazanin" panose="00000400000000000000" pitchFamily="2" charset="-78"/>
                      </a:endParaRPr>
                    </a:p>
                  </a:txBody>
                  <a:tcPr>
                    <a:solidFill>
                      <a:srgbClr val="00B0F0"/>
                    </a:solidFill>
                  </a:tcPr>
                </a:tc>
                <a:tc>
                  <a:txBody>
                    <a:bodyPr/>
                    <a:lstStyle/>
                    <a:p>
                      <a:pPr algn="ctr" rtl="1"/>
                      <a:r>
                        <a:rPr lang="fa-IR" b="0" dirty="0"/>
                        <a:t>نام</a:t>
                      </a:r>
                      <a:endParaRPr lang="en-US" b="0" dirty="0">
                        <a:cs typeface="B Nazanin" panose="00000400000000000000" pitchFamily="2" charset="-78"/>
                      </a:endParaRPr>
                    </a:p>
                  </a:txBody>
                  <a:tcPr>
                    <a:solidFill>
                      <a:srgbClr val="00B0F0"/>
                    </a:solidFill>
                  </a:tcPr>
                </a:tc>
                <a:extLst>
                  <a:ext uri="{0D108BD9-81ED-4DB2-BD59-A6C34878D82A}">
                    <a16:rowId xmlns:a16="http://schemas.microsoft.com/office/drawing/2014/main" val="2097402219"/>
                  </a:ext>
                </a:extLst>
              </a:tr>
              <a:tr h="927284">
                <a:tc>
                  <a:txBody>
                    <a:bodyPr/>
                    <a:lstStyle/>
                    <a:p>
                      <a:pPr algn="ctr" rtl="1"/>
                      <a:r>
                        <a:rPr lang="fa-IR" b="0" dirty="0"/>
                        <a:t>این فرآیند اجرا نشده است، مبتنی بر تجربه است،و به صورت غیررسمی و باکنترل کمی مدیریت فرآیند واکنشی است و فناوری های مناسبی برای ایجاد زیرساختی که از انقلاب دیجیتال پشتیبانی می کند را ندارد. این سازمان به</a:t>
                      </a:r>
                      <a:r>
                        <a:rPr lang="en-US" b="0" dirty="0"/>
                        <a:t>I4.0 </a:t>
                      </a:r>
                      <a:r>
                        <a:rPr lang="fa-IR" b="0" dirty="0"/>
                        <a:t> نمی پردازد و سیستم فناوری اطلاعات سازمانی موجود فقط از حوزه کاربرد آن پشتیبانی می کند و مجوعه داده را در طول فرآیند تولید می کند.</a:t>
                      </a:r>
                      <a:endParaRPr lang="en-US" b="0" dirty="0">
                        <a:cs typeface="B Nazanin" panose="00000400000000000000" pitchFamily="2" charset="-78"/>
                      </a:endParaRPr>
                    </a:p>
                  </a:txBody>
                  <a:tcPr/>
                </a:tc>
                <a:tc>
                  <a:txBody>
                    <a:bodyPr/>
                    <a:lstStyle/>
                    <a:p>
                      <a:pPr algn="ctr" rtl="1"/>
                      <a:r>
                        <a:rPr lang="en-US" sz="1800" b="0" u="none" strike="noStrike" kern="1200" baseline="0" dirty="0">
                          <a:solidFill>
                            <a:schemeClr val="dk1"/>
                          </a:solidFill>
                        </a:rPr>
                        <a:t>Nonexistent </a:t>
                      </a:r>
                      <a:br>
                        <a:rPr lang="en-US" sz="1800" b="0" u="none" strike="noStrike" kern="1200" baseline="0" dirty="0">
                          <a:solidFill>
                            <a:schemeClr val="dk1"/>
                          </a:solidFill>
                        </a:rPr>
                      </a:br>
                      <a:r>
                        <a:rPr lang="fa-IR" sz="1800" b="0" u="none" strike="noStrike" kern="1200" baseline="0" dirty="0">
                          <a:solidFill>
                            <a:schemeClr val="dk1"/>
                          </a:solidFill>
                        </a:rPr>
                        <a:t>نا بالغ</a:t>
                      </a:r>
                      <a:br>
                        <a:rPr lang="fa-IR" sz="1800" b="0" u="none" strike="noStrike" kern="1200" baseline="0" dirty="0">
                          <a:solidFill>
                            <a:schemeClr val="dk1"/>
                          </a:solidFill>
                        </a:rPr>
                      </a:br>
                      <a:r>
                        <a:rPr lang="fa-IR" sz="1800" b="0" u="none" strike="noStrike" kern="1200" baseline="0" dirty="0">
                          <a:solidFill>
                            <a:schemeClr val="dk1"/>
                          </a:solidFill>
                        </a:rPr>
                        <a:t>نمره : 0</a:t>
                      </a:r>
                      <a:endParaRPr lang="en-US" b="0" dirty="0">
                        <a:cs typeface="B Nazanin" panose="00000400000000000000" pitchFamily="2" charset="-78"/>
                      </a:endParaRPr>
                    </a:p>
                  </a:txBody>
                  <a:tcPr/>
                </a:tc>
                <a:extLst>
                  <a:ext uri="{0D108BD9-81ED-4DB2-BD59-A6C34878D82A}">
                    <a16:rowId xmlns:a16="http://schemas.microsoft.com/office/drawing/2014/main" val="1213164828"/>
                  </a:ext>
                </a:extLst>
              </a:tr>
              <a:tr h="927284">
                <a:tc>
                  <a:txBody>
                    <a:bodyPr/>
                    <a:lstStyle/>
                    <a:p>
                      <a:pPr algn="ctr" rtl="1"/>
                      <a:r>
                        <a:rPr lang="fa-IR" b="0" dirty="0"/>
                        <a:t>یک فرآیند استقرار رسمی آغاز شده است و دانش انحصاری بیشتری در مورد پیشرفت فرآیند وجود دارد. مدیریت فرآیند به دلیل فقدان سازماندهی و/یا فناوری های توانمند ضعیف است. بلوغ جزئی در مدیریت توسعه زیرساخت. این سازمان شروع به رسیدگی به مشکلات </a:t>
                      </a:r>
                      <a:r>
                        <a:rPr lang="en-US" b="0" dirty="0"/>
                        <a:t> I4.0 </a:t>
                      </a:r>
                      <a:r>
                        <a:rPr lang="fa-IR" b="0" dirty="0"/>
                        <a:t>در بخش ها می کند و برنامه های کاربردی فناوری موجود را برای ایجاد جریان داده به هم متصل می کند، داده ها به طور کامل در یک سیستم سازمانی واحد ادغام می شوند، اما تبادل داده ها خودکار نیست.</a:t>
                      </a:r>
                      <a:endParaRPr lang="en-US" b="0" dirty="0">
                        <a:cs typeface="B Nazanin" panose="00000400000000000000" pitchFamily="2" charset="-78"/>
                      </a:endParaRPr>
                    </a:p>
                  </a:txBody>
                  <a:tcPr/>
                </a:tc>
                <a:tc>
                  <a:txBody>
                    <a:bodyPr/>
                    <a:lstStyle/>
                    <a:p>
                      <a:pPr algn="ctr" rtl="1"/>
                      <a:r>
                        <a:rPr lang="en-US" sz="1800" b="0" u="none" strike="noStrike" kern="1200" baseline="0" dirty="0">
                          <a:solidFill>
                            <a:schemeClr val="dk1"/>
                          </a:solidFill>
                        </a:rPr>
                        <a:t>Conceptual </a:t>
                      </a:r>
                      <a:br>
                        <a:rPr lang="en-US" sz="1800" b="0" u="none" strike="noStrike" kern="1200" baseline="0" dirty="0">
                          <a:solidFill>
                            <a:schemeClr val="dk1"/>
                          </a:solidFill>
                        </a:rPr>
                      </a:br>
                      <a:r>
                        <a:rPr lang="fa-IR" sz="1800" b="0" u="none" strike="noStrike" kern="1200" baseline="0" dirty="0">
                          <a:solidFill>
                            <a:schemeClr val="dk1"/>
                          </a:solidFill>
                        </a:rPr>
                        <a:t>بلوغ جزئی</a:t>
                      </a:r>
                      <a:br>
                        <a:rPr lang="fa-IR" sz="1800" b="0" u="none" strike="noStrike" kern="1200" baseline="0" dirty="0">
                          <a:solidFill>
                            <a:schemeClr val="dk1"/>
                          </a:solidFill>
                        </a:rPr>
                      </a:br>
                      <a:r>
                        <a:rPr lang="fa-IR" sz="1800" b="0" u="none" strike="noStrike" kern="1200" baseline="0" dirty="0">
                          <a:solidFill>
                            <a:schemeClr val="dk1"/>
                          </a:solidFill>
                        </a:rPr>
                        <a:t>نمره :1</a:t>
                      </a:r>
                      <a:endParaRPr lang="en-US" b="0" dirty="0">
                        <a:cs typeface="B Nazanin" panose="00000400000000000000" pitchFamily="2" charset="-78"/>
                      </a:endParaRPr>
                    </a:p>
                  </a:txBody>
                  <a:tcPr/>
                </a:tc>
                <a:extLst>
                  <a:ext uri="{0D108BD9-81ED-4DB2-BD59-A6C34878D82A}">
                    <a16:rowId xmlns:a16="http://schemas.microsoft.com/office/drawing/2014/main" val="4029222093"/>
                  </a:ext>
                </a:extLst>
              </a:tr>
              <a:tr h="1355260">
                <a:tc>
                  <a:txBody>
                    <a:bodyPr/>
                    <a:lstStyle/>
                    <a:p>
                      <a:pPr algn="ctr" rtl="1"/>
                      <a:r>
                        <a:rPr lang="fa-IR" b="0" dirty="0"/>
                        <a:t>استانداردسازی را می توان به دست آورد و فناوری ها و الزامات </a:t>
                      </a:r>
                      <a:r>
                        <a:rPr lang="en-US" b="0" dirty="0"/>
                        <a:t>I4.0 </a:t>
                      </a:r>
                      <a:r>
                        <a:rPr lang="fa-IR" b="0" dirty="0"/>
                        <a:t>را می توان برای شناسایی پتانسیل های بهبود و همچنین پیاده سازی کرد</a:t>
                      </a:r>
                      <a:r>
                        <a:rPr lang="en-US" b="0" dirty="0"/>
                        <a:t>. </a:t>
                      </a:r>
                      <a:r>
                        <a:rPr lang="fa-IR" b="0" dirty="0"/>
                        <a:t>ایجاد رویکردهای کامپیوتری و ایجاد جریان‌ها و فرآیندهای داده خودکار. فرآیند به طور رسمی مستند و تعریف شد</a:t>
                      </a:r>
                    </a:p>
                    <a:p>
                      <a:pPr algn="ctr" rtl="1"/>
                      <a:r>
                        <a:rPr lang="fa-IR" b="0" dirty="0"/>
                        <a:t>به لطف برنامه ریزی و اجرای شیوه ها و روش های مدیریت خوب، اما برنامه ریزی و اجرای فرآیند</a:t>
                      </a:r>
                    </a:p>
                    <a:p>
                      <a:pPr algn="ctr" rtl="1"/>
                      <a:r>
                        <a:rPr lang="fa-IR" b="0" dirty="0"/>
                        <a:t>برخی از شکاف ها/عدم یکپارچگی و قابلیت همکاری در برنامه ها را با وجود جمع آوری و اشتراک گذاری داده های ساختاریافته برجسته کنید.</a:t>
                      </a:r>
                      <a:endParaRPr lang="en-US" b="0" dirty="0">
                        <a:cs typeface="B Nazanin" panose="00000400000000000000" pitchFamily="2" charset="-78"/>
                      </a:endParaRPr>
                    </a:p>
                  </a:txBody>
                  <a:tcPr/>
                </a:tc>
                <a:tc>
                  <a:txBody>
                    <a:bodyPr/>
                    <a:lstStyle/>
                    <a:p>
                      <a:pPr algn="ctr" rtl="1"/>
                      <a:r>
                        <a:rPr lang="en-US" sz="1800" b="0" u="none" strike="noStrike" kern="1200" baseline="0" dirty="0">
                          <a:solidFill>
                            <a:schemeClr val="dk1"/>
                          </a:solidFill>
                        </a:rPr>
                        <a:t>Managed </a:t>
                      </a:r>
                      <a:r>
                        <a:rPr lang="fa-IR" sz="1800" b="0" u="none" strike="noStrike" kern="1200" baseline="0" dirty="0">
                          <a:solidFill>
                            <a:schemeClr val="dk1"/>
                          </a:solidFill>
                        </a:rPr>
                        <a:t> </a:t>
                      </a:r>
                      <a:br>
                        <a:rPr lang="en-US" sz="1800" b="0" u="none" strike="noStrike" kern="1200" baseline="0" dirty="0">
                          <a:solidFill>
                            <a:schemeClr val="dk1"/>
                          </a:solidFill>
                        </a:rPr>
                      </a:br>
                      <a:r>
                        <a:rPr lang="fa-IR" sz="1800" b="0" u="none" strike="noStrike" kern="1200" baseline="0" dirty="0">
                          <a:solidFill>
                            <a:schemeClr val="dk1"/>
                          </a:solidFill>
                        </a:rPr>
                        <a:t>ثلت بالغ</a:t>
                      </a:r>
                      <a:br>
                        <a:rPr lang="fa-IR" sz="1800" b="0" u="none" strike="noStrike" kern="1200" baseline="0" dirty="0">
                          <a:solidFill>
                            <a:schemeClr val="dk1"/>
                          </a:solidFill>
                        </a:rPr>
                      </a:br>
                      <a:r>
                        <a:rPr lang="fa-IR" sz="1800" b="0" u="none" strike="noStrike" kern="1200" baseline="0" dirty="0">
                          <a:solidFill>
                            <a:schemeClr val="dk1"/>
                          </a:solidFill>
                        </a:rPr>
                        <a:t>نمره : 2</a:t>
                      </a:r>
                      <a:endParaRPr lang="en-US" b="0" dirty="0">
                        <a:cs typeface="B Nazanin" panose="00000400000000000000" pitchFamily="2" charset="-78"/>
                      </a:endParaRPr>
                    </a:p>
                  </a:txBody>
                  <a:tcPr/>
                </a:tc>
                <a:extLst>
                  <a:ext uri="{0D108BD9-81ED-4DB2-BD59-A6C34878D82A}">
                    <a16:rowId xmlns:a16="http://schemas.microsoft.com/office/drawing/2014/main" val="4201337041"/>
                  </a:ext>
                </a:extLst>
              </a:tr>
              <a:tr h="1569249">
                <a:tc>
                  <a:txBody>
                    <a:bodyPr/>
                    <a:lstStyle/>
                    <a:p>
                      <a:pPr algn="ctr" rtl="1"/>
                      <a:r>
                        <a:rPr lang="fa-IR" b="0" dirty="0"/>
                        <a:t>این فرآیند بر اساس یکپارچگی و قابلیت همکاری، بر اساس استانداردسازی مشترک و مشترک در شرکت ساخته شده است. این بوده است</a:t>
                      </a:r>
                      <a:r>
                        <a:rPr lang="en-US" b="0" dirty="0"/>
                        <a:t>. </a:t>
                      </a:r>
                      <a:r>
                        <a:rPr lang="fa-IR" b="0" dirty="0"/>
                        <a:t>به طور کامل در یک منطقه یا چندین حوزه با شاخص های تعیین شده و مدیریت بهینه، ارزیابی فرصت ها و</a:t>
                      </a:r>
                    </a:p>
                    <a:p>
                      <a:pPr algn="ctr" rtl="1"/>
                      <a:r>
                        <a:rPr lang="fa-IR" b="0" dirty="0"/>
                        <a:t>اعمال معیار اصول و فن‌آوری‌های </a:t>
                      </a:r>
                      <a:r>
                        <a:rPr lang="en-US" b="0" dirty="0"/>
                        <a:t>I4.0 </a:t>
                      </a:r>
                      <a:r>
                        <a:rPr lang="fa-IR" b="0" dirty="0"/>
                        <a:t>فراتر از مرزهای شرکتی است و همه مشاغل به طور فعال دنبال می‌شوند</a:t>
                      </a:r>
                    </a:p>
                    <a:p>
                      <a:pPr algn="ctr" rtl="1"/>
                      <a:r>
                        <a:rPr lang="fa-IR" b="0" dirty="0"/>
                        <a:t>شرکای پیش بینی برنامه ریزی و کنترل وجود دارد، پلت فرم سرویس گرا و مبتنی بر ابر در سراسر زنجیره تامین موجود است،</a:t>
                      </a:r>
                    </a:p>
                    <a:p>
                      <a:pPr algn="ctr" rtl="1"/>
                      <a:r>
                        <a:rPr lang="fa-IR" b="0" dirty="0"/>
                        <a:t>تکنیک‌های رمزگذاری و احراز هویت مناسب برای اطمینان از دسترسی ایمن به داده‌ها و استفاده از سیستم‌های شبیه‌سازی برای آزمایش وجود دارد.</a:t>
                      </a:r>
                      <a:r>
                        <a:rPr lang="en-US" b="0" dirty="0"/>
                        <a:t> </a:t>
                      </a:r>
                      <a:r>
                        <a:rPr lang="fa-IR" b="0" dirty="0"/>
                        <a:t>نمونه سازی و بهینه سازی کارخانه استفاده از پیش‌بینی داده‌ها مورد نیاز است زیرا قابلیت همکاری عملی و اقدامات خودکار وجود دارد</a:t>
                      </a:r>
                      <a:r>
                        <a:rPr lang="en-US" b="0" dirty="0"/>
                        <a:t> </a:t>
                      </a:r>
                      <a:r>
                        <a:rPr lang="fa-IR" b="0" dirty="0"/>
                        <a:t>قبل از ظاهر شدن مشکل یا گلوگاه تبلیغ می شود.</a:t>
                      </a:r>
                      <a:endParaRPr lang="en-US" b="0" dirty="0">
                        <a:cs typeface="B Nazanin" panose="00000400000000000000" pitchFamily="2" charset="-78"/>
                      </a:endParaRPr>
                    </a:p>
                  </a:txBody>
                  <a:tcPr/>
                </a:tc>
                <a:tc>
                  <a:txBody>
                    <a:bodyPr/>
                    <a:lstStyle/>
                    <a:p>
                      <a:pPr algn="ctr" rtl="1"/>
                      <a:r>
                        <a:rPr lang="en-US" sz="1800" b="0" u="none" strike="noStrike" kern="1200" baseline="0" dirty="0">
                          <a:solidFill>
                            <a:schemeClr val="dk1"/>
                          </a:solidFill>
                        </a:rPr>
                        <a:t>Advanced </a:t>
                      </a:r>
                      <a:r>
                        <a:rPr lang="fa-IR" sz="1800" b="0" u="none" strike="noStrike" kern="1200" baseline="0" dirty="0">
                          <a:solidFill>
                            <a:schemeClr val="dk1"/>
                          </a:solidFill>
                        </a:rPr>
                        <a:t> </a:t>
                      </a:r>
                      <a:br>
                        <a:rPr lang="en-US" sz="1800" b="0" u="none" strike="noStrike" kern="1200" baseline="0" dirty="0">
                          <a:solidFill>
                            <a:schemeClr val="dk1"/>
                          </a:solidFill>
                        </a:rPr>
                      </a:br>
                      <a:r>
                        <a:rPr lang="fa-IR" sz="1800" b="0" u="none" strike="noStrike" kern="1200" baseline="0" dirty="0">
                          <a:solidFill>
                            <a:schemeClr val="dk1"/>
                          </a:solidFill>
                        </a:rPr>
                        <a:t> نیمه بالغ</a:t>
                      </a:r>
                    </a:p>
                    <a:p>
                      <a:pPr algn="ctr" rtl="1"/>
                      <a:r>
                        <a:rPr lang="fa-IR" sz="1800" b="0" u="none" strike="noStrike" kern="1200" baseline="0" dirty="0">
                          <a:solidFill>
                            <a:schemeClr val="dk1"/>
                          </a:solidFill>
                        </a:rPr>
                        <a:t>نمره : 3</a:t>
                      </a:r>
                      <a:endParaRPr lang="en-US" b="0" dirty="0">
                        <a:cs typeface="B Nazanin" panose="00000400000000000000" pitchFamily="2" charset="-78"/>
                      </a:endParaRPr>
                    </a:p>
                  </a:txBody>
                  <a:tcPr/>
                </a:tc>
                <a:extLst>
                  <a:ext uri="{0D108BD9-81ED-4DB2-BD59-A6C34878D82A}">
                    <a16:rowId xmlns:a16="http://schemas.microsoft.com/office/drawing/2014/main" val="584958343"/>
                  </a:ext>
                </a:extLst>
              </a:tr>
              <a:tr h="1355260">
                <a:tc>
                  <a:txBody>
                    <a:bodyPr/>
                    <a:lstStyle/>
                    <a:p>
                      <a:pPr algn="ctr" rtl="1"/>
                      <a:r>
                        <a:rPr lang="fa-IR" b="0" dirty="0"/>
                        <a:t>این فرآیند دیجیتال گرا است، با تکیه بر زیرساخت فناوری جامد و سازمانی با پتانسیل رشد بالا. داده های موجود اجازه می دهد</a:t>
                      </a:r>
                    </a:p>
                    <a:p>
                      <a:pPr algn="ctr" rtl="1"/>
                      <a:r>
                        <a:rPr lang="fa-IR" b="0" dirty="0"/>
                        <a:t>برای شبیه سازی بلادرنگ، که می تواند در تشخیص و تصمیم گیری مشترک استفاده شود. این سطح شامل دیجیتالی شدن کامل است</a:t>
                      </a:r>
                      <a:r>
                        <a:rPr lang="en-US" b="0" dirty="0"/>
                        <a:t>. </a:t>
                      </a:r>
                      <a:r>
                        <a:rPr lang="fa-IR" b="0" dirty="0"/>
                        <a:t>فرآیندهای داخلی و بین شرکتی، همراه با همکاری قوی، ادغام هوش مصنوعی و مهارت های خودآموزی در سیستم های اطلاعاتی،</a:t>
                      </a:r>
                      <a:r>
                        <a:rPr lang="en-US" b="0" dirty="0"/>
                        <a:t> </a:t>
                      </a:r>
                      <a:r>
                        <a:rPr lang="fa-IR" b="0" dirty="0"/>
                        <a:t>و ایجاد فرآیندهای فعال برای پیش بینی و برنامه ریزی تولید آینده، یکپارچه سازی تجسم داده ها و شرکای خارجی سیستم ها</a:t>
                      </a:r>
                      <a:r>
                        <a:rPr lang="en-US" b="0" dirty="0"/>
                        <a:t> </a:t>
                      </a:r>
                      <a:r>
                        <a:rPr lang="fa-IR" b="0" dirty="0"/>
                        <a:t>برای فعال کردن قابلیت پیش‌بینی زنجیره تامین و تولید هوشمند.</a:t>
                      </a:r>
                      <a:endParaRPr lang="en-US" b="0" dirty="0">
                        <a:cs typeface="B Nazanin" panose="00000400000000000000" pitchFamily="2" charset="-78"/>
                      </a:endParaRPr>
                    </a:p>
                  </a:txBody>
                  <a:tcPr/>
                </a:tc>
                <a:tc>
                  <a:txBody>
                    <a:bodyPr/>
                    <a:lstStyle/>
                    <a:p>
                      <a:pPr algn="ctr" rtl="1"/>
                      <a:r>
                        <a:rPr lang="en-US" sz="1800" b="0" u="none" strike="noStrike" kern="1200" baseline="0" dirty="0">
                          <a:solidFill>
                            <a:schemeClr val="dk1"/>
                          </a:solidFill>
                        </a:rPr>
                        <a:t>Self-optimized </a:t>
                      </a:r>
                      <a:r>
                        <a:rPr lang="fa-IR" sz="1800" b="0" u="none" strike="noStrike" kern="1200" baseline="0" dirty="0">
                          <a:solidFill>
                            <a:schemeClr val="dk1"/>
                          </a:solidFill>
                        </a:rPr>
                        <a:t> </a:t>
                      </a:r>
                      <a:br>
                        <a:rPr lang="en-US" sz="1800" b="0" u="none" strike="noStrike" kern="1200" baseline="0" dirty="0">
                          <a:solidFill>
                            <a:schemeClr val="dk1"/>
                          </a:solidFill>
                        </a:rPr>
                      </a:br>
                      <a:r>
                        <a:rPr lang="fa-IR" sz="1800" b="0" u="none" strike="noStrike" kern="1200" baseline="0" dirty="0">
                          <a:solidFill>
                            <a:schemeClr val="dk1"/>
                          </a:solidFill>
                        </a:rPr>
                        <a:t>بالغ</a:t>
                      </a:r>
                    </a:p>
                    <a:p>
                      <a:pPr algn="ctr" rtl="1"/>
                      <a:r>
                        <a:rPr lang="fa-IR" sz="1800" b="0" u="none" strike="noStrike" kern="1200" baseline="0" dirty="0">
                          <a:solidFill>
                            <a:schemeClr val="dk1"/>
                          </a:solidFill>
                        </a:rPr>
                        <a:t>نمره : 4</a:t>
                      </a:r>
                      <a:endParaRPr lang="en-US" b="0" dirty="0">
                        <a:cs typeface="B Nazanin" panose="00000400000000000000" pitchFamily="2" charset="-78"/>
                      </a:endParaRPr>
                    </a:p>
                  </a:txBody>
                  <a:tcPr/>
                </a:tc>
                <a:extLst>
                  <a:ext uri="{0D108BD9-81ED-4DB2-BD59-A6C34878D82A}">
                    <a16:rowId xmlns:a16="http://schemas.microsoft.com/office/drawing/2014/main" val="3366676910"/>
                  </a:ext>
                </a:extLst>
              </a:tr>
            </a:tbl>
          </a:graphicData>
        </a:graphic>
      </p:graphicFrame>
    </p:spTree>
    <p:extLst>
      <p:ext uri="{BB962C8B-B14F-4D97-AF65-F5344CB8AC3E}">
        <p14:creationId xmlns:p14="http://schemas.microsoft.com/office/powerpoint/2010/main" val="2803928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1"/>
            <a:r>
              <a:rPr lang="fa-IR" sz="2000" dirty="0">
                <a:solidFill>
                  <a:schemeClr val="bg1"/>
                </a:solidFill>
                <a:cs typeface="B Nazanin" panose="00000400000000000000" pitchFamily="2" charset="-78"/>
              </a:rPr>
              <a:t>دیاگرام سیستم یک کارخانه</a:t>
            </a:r>
            <a:endParaRPr lang="en-US" sz="3200" dirty="0">
              <a:solidFill>
                <a:schemeClr val="bg1"/>
              </a:solidFill>
              <a:cs typeface="B Nazanin" panose="00000400000000000000" pitchFamily="2" charset="-78"/>
            </a:endParaRPr>
          </a:p>
        </p:txBody>
      </p:sp>
      <p:sp>
        <p:nvSpPr>
          <p:cNvPr id="6" name="Rectangle 5"/>
          <p:cNvSpPr/>
          <p:nvPr/>
        </p:nvSpPr>
        <p:spPr>
          <a:xfrm>
            <a:off x="1971959" y="5170502"/>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pic>
        <p:nvPicPr>
          <p:cNvPr id="5" name="Content Placeholder 4">
            <a:extLst>
              <a:ext uri="{FF2B5EF4-FFF2-40B4-BE49-F238E27FC236}">
                <a16:creationId xmlns:a16="http://schemas.microsoft.com/office/drawing/2014/main" id="{0976CCD5-092D-430E-B897-C8C7460131EC}"/>
              </a:ext>
            </a:extLst>
          </p:cNvPr>
          <p:cNvPicPr>
            <a:picLocks noGrp="1" noChangeAspect="1"/>
          </p:cNvPicPr>
          <p:nvPr>
            <p:ph idx="1"/>
          </p:nvPr>
        </p:nvPicPr>
        <p:blipFill>
          <a:blip r:embed="rId4"/>
          <a:stretch>
            <a:fillRect/>
          </a:stretch>
        </p:blipFill>
        <p:spPr>
          <a:xfrm>
            <a:off x="4785504" y="474478"/>
            <a:ext cx="7275287" cy="3825576"/>
          </a:xfrm>
        </p:spPr>
      </p:pic>
      <p:sp>
        <p:nvSpPr>
          <p:cNvPr id="3" name="Rectangle 2">
            <a:extLst>
              <a:ext uri="{FF2B5EF4-FFF2-40B4-BE49-F238E27FC236}">
                <a16:creationId xmlns:a16="http://schemas.microsoft.com/office/drawing/2014/main" id="{CDFF8C79-E63F-4606-987F-D3E2C78B5F02}"/>
              </a:ext>
            </a:extLst>
          </p:cNvPr>
          <p:cNvSpPr/>
          <p:nvPr/>
        </p:nvSpPr>
        <p:spPr>
          <a:xfrm>
            <a:off x="5098597" y="485775"/>
            <a:ext cx="2935060" cy="2355396"/>
          </a:xfrm>
          <a:prstGeom prst="rect">
            <a:avLst/>
          </a:prstGeom>
          <a:solidFill>
            <a:srgbClr val="FF0000"/>
          </a:solidFill>
          <a:ln w="38100">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rtl="1"/>
            <a:endParaRPr lang="en-US">
              <a:cs typeface="B Nazanin" panose="00000400000000000000" pitchFamily="2" charset="-78"/>
            </a:endParaRPr>
          </a:p>
        </p:txBody>
      </p:sp>
      <p:sp>
        <p:nvSpPr>
          <p:cNvPr id="4" name="Rectangle 3">
            <a:extLst>
              <a:ext uri="{FF2B5EF4-FFF2-40B4-BE49-F238E27FC236}">
                <a16:creationId xmlns:a16="http://schemas.microsoft.com/office/drawing/2014/main" id="{69025846-3D32-4A70-889F-EB412736CB62}"/>
              </a:ext>
            </a:extLst>
          </p:cNvPr>
          <p:cNvSpPr/>
          <p:nvPr/>
        </p:nvSpPr>
        <p:spPr>
          <a:xfrm>
            <a:off x="8817429" y="514349"/>
            <a:ext cx="2935060" cy="1983921"/>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cs typeface="B Nazanin" panose="00000400000000000000" pitchFamily="2" charset="-78"/>
            </a:endParaRPr>
          </a:p>
        </p:txBody>
      </p:sp>
      <p:sp>
        <p:nvSpPr>
          <p:cNvPr id="8" name="Rectangle 7">
            <a:extLst>
              <a:ext uri="{FF2B5EF4-FFF2-40B4-BE49-F238E27FC236}">
                <a16:creationId xmlns:a16="http://schemas.microsoft.com/office/drawing/2014/main" id="{444B776E-CB3E-4C78-8C11-2B161804C802}"/>
              </a:ext>
            </a:extLst>
          </p:cNvPr>
          <p:cNvSpPr/>
          <p:nvPr/>
        </p:nvSpPr>
        <p:spPr>
          <a:xfrm>
            <a:off x="6574631" y="3271838"/>
            <a:ext cx="1757363" cy="992981"/>
          </a:xfrm>
          <a:prstGeom prst="rect">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cs typeface="B Nazanin" panose="00000400000000000000" pitchFamily="2" charset="-78"/>
            </a:endParaRPr>
          </a:p>
        </p:txBody>
      </p:sp>
      <p:sp>
        <p:nvSpPr>
          <p:cNvPr id="9" name="Rectangle 8">
            <a:extLst>
              <a:ext uri="{FF2B5EF4-FFF2-40B4-BE49-F238E27FC236}">
                <a16:creationId xmlns:a16="http://schemas.microsoft.com/office/drawing/2014/main" id="{B2F4CE83-347C-418D-BD79-100E5916B804}"/>
              </a:ext>
            </a:extLst>
          </p:cNvPr>
          <p:cNvSpPr/>
          <p:nvPr/>
        </p:nvSpPr>
        <p:spPr>
          <a:xfrm>
            <a:off x="10077450" y="2640480"/>
            <a:ext cx="1490663"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cs typeface="B Nazanin" panose="00000400000000000000" pitchFamily="2" charset="-78"/>
            </a:endParaRPr>
          </a:p>
        </p:txBody>
      </p:sp>
      <p:sp>
        <p:nvSpPr>
          <p:cNvPr id="10" name="TextBox 9">
            <a:extLst>
              <a:ext uri="{FF2B5EF4-FFF2-40B4-BE49-F238E27FC236}">
                <a16:creationId xmlns:a16="http://schemas.microsoft.com/office/drawing/2014/main" id="{4D4FCF57-772C-42BC-8776-13C5D9A6808D}"/>
              </a:ext>
            </a:extLst>
          </p:cNvPr>
          <p:cNvSpPr txBox="1"/>
          <p:nvPr/>
        </p:nvSpPr>
        <p:spPr>
          <a:xfrm>
            <a:off x="5197702" y="1340308"/>
            <a:ext cx="2736850" cy="646331"/>
          </a:xfrm>
          <a:prstGeom prst="rect">
            <a:avLst/>
          </a:prstGeom>
          <a:noFill/>
        </p:spPr>
        <p:txBody>
          <a:bodyPr wrap="square" rtlCol="0">
            <a:spAutoFit/>
          </a:bodyPr>
          <a:lstStyle/>
          <a:p>
            <a:pPr algn="ctr" rtl="1"/>
            <a:r>
              <a:rPr lang="fa-IR" dirty="0">
                <a:cs typeface="B Nazanin" panose="00000400000000000000" pitchFamily="2" charset="-78"/>
              </a:rPr>
              <a:t>تولید و مدیریت عملیات</a:t>
            </a:r>
            <a:br>
              <a:rPr lang="fa-IR" dirty="0">
                <a:cs typeface="B Nazanin" panose="00000400000000000000" pitchFamily="2" charset="-78"/>
              </a:rPr>
            </a:br>
            <a:r>
              <a:rPr lang="en-US" dirty="0">
                <a:cs typeface="B Nazanin" panose="00000400000000000000" pitchFamily="2" charset="-78"/>
              </a:rPr>
              <a:t>POM</a:t>
            </a:r>
          </a:p>
        </p:txBody>
      </p:sp>
      <p:sp>
        <p:nvSpPr>
          <p:cNvPr id="11" name="TextBox 10">
            <a:extLst>
              <a:ext uri="{FF2B5EF4-FFF2-40B4-BE49-F238E27FC236}">
                <a16:creationId xmlns:a16="http://schemas.microsoft.com/office/drawing/2014/main" id="{2BAEA083-A571-4C5D-A788-D4D7F467CB48}"/>
              </a:ext>
            </a:extLst>
          </p:cNvPr>
          <p:cNvSpPr txBox="1"/>
          <p:nvPr/>
        </p:nvSpPr>
        <p:spPr>
          <a:xfrm>
            <a:off x="8875259" y="1183144"/>
            <a:ext cx="2819400" cy="646331"/>
          </a:xfrm>
          <a:prstGeom prst="rect">
            <a:avLst/>
          </a:prstGeom>
          <a:noFill/>
        </p:spPr>
        <p:txBody>
          <a:bodyPr wrap="square" rtlCol="0">
            <a:spAutoFit/>
          </a:bodyPr>
          <a:lstStyle/>
          <a:p>
            <a:pPr algn="ctr" rtl="1"/>
            <a:r>
              <a:rPr lang="fa-IR" dirty="0">
                <a:cs typeface="B Nazanin" panose="00000400000000000000" pitchFamily="2" charset="-78"/>
              </a:rPr>
              <a:t>مدیریت زنجیر تامین </a:t>
            </a:r>
            <a:br>
              <a:rPr lang="fa-IR" dirty="0">
                <a:cs typeface="B Nazanin" panose="00000400000000000000" pitchFamily="2" charset="-78"/>
              </a:rPr>
            </a:br>
            <a:r>
              <a:rPr lang="en-US" dirty="0">
                <a:cs typeface="B Nazanin" panose="00000400000000000000" pitchFamily="2" charset="-78"/>
              </a:rPr>
              <a:t>SCM</a:t>
            </a:r>
          </a:p>
        </p:txBody>
      </p:sp>
      <p:sp>
        <p:nvSpPr>
          <p:cNvPr id="12" name="TextBox 11">
            <a:extLst>
              <a:ext uri="{FF2B5EF4-FFF2-40B4-BE49-F238E27FC236}">
                <a16:creationId xmlns:a16="http://schemas.microsoft.com/office/drawing/2014/main" id="{AC7CFF25-ED5C-4800-AF5F-4BCC09C937EB}"/>
              </a:ext>
            </a:extLst>
          </p:cNvPr>
          <p:cNvSpPr txBox="1"/>
          <p:nvPr/>
        </p:nvSpPr>
        <p:spPr>
          <a:xfrm>
            <a:off x="6607175" y="3445163"/>
            <a:ext cx="1692275" cy="646331"/>
          </a:xfrm>
          <a:prstGeom prst="rect">
            <a:avLst/>
          </a:prstGeom>
          <a:noFill/>
        </p:spPr>
        <p:txBody>
          <a:bodyPr wrap="square" rtlCol="0">
            <a:spAutoFit/>
          </a:bodyPr>
          <a:lstStyle/>
          <a:p>
            <a:pPr algn="ctr" rtl="1"/>
            <a:r>
              <a:rPr lang="fa-IR" dirty="0">
                <a:cs typeface="B Nazanin" panose="00000400000000000000" pitchFamily="2" charset="-78"/>
              </a:rPr>
              <a:t>بخش مشترک</a:t>
            </a:r>
            <a:br>
              <a:rPr lang="en-US" dirty="0">
                <a:cs typeface="B Nazanin" panose="00000400000000000000" pitchFamily="2" charset="-78"/>
              </a:rPr>
            </a:br>
            <a:r>
              <a:rPr lang="en-US" dirty="0">
                <a:cs typeface="B Nazanin" panose="00000400000000000000" pitchFamily="2" charset="-78"/>
              </a:rPr>
              <a:t>Integrative</a:t>
            </a:r>
          </a:p>
        </p:txBody>
      </p:sp>
      <p:sp>
        <p:nvSpPr>
          <p:cNvPr id="13" name="TextBox 12">
            <a:extLst>
              <a:ext uri="{FF2B5EF4-FFF2-40B4-BE49-F238E27FC236}">
                <a16:creationId xmlns:a16="http://schemas.microsoft.com/office/drawing/2014/main" id="{5BD581C2-1191-46FF-A7C7-AE40C25C2CB6}"/>
              </a:ext>
            </a:extLst>
          </p:cNvPr>
          <p:cNvSpPr txBox="1"/>
          <p:nvPr/>
        </p:nvSpPr>
        <p:spPr>
          <a:xfrm>
            <a:off x="10077450" y="2655095"/>
            <a:ext cx="1490662" cy="523220"/>
          </a:xfrm>
          <a:prstGeom prst="rect">
            <a:avLst/>
          </a:prstGeom>
          <a:solidFill>
            <a:srgbClr val="00B050"/>
          </a:solidFill>
          <a:ln>
            <a:solidFill>
              <a:srgbClr val="00B050"/>
            </a:solidFill>
          </a:ln>
        </p:spPr>
        <p:txBody>
          <a:bodyPr wrap="square" rtlCol="0">
            <a:spAutoFit/>
          </a:bodyPr>
          <a:lstStyle/>
          <a:p>
            <a:pPr algn="ctr" rtl="1"/>
            <a:r>
              <a:rPr lang="fa-IR" sz="1400" dirty="0">
                <a:cs typeface="B Nazanin" panose="00000400000000000000" pitchFamily="2" charset="-78"/>
              </a:rPr>
              <a:t>امتیاز صنعت در </a:t>
            </a:r>
          </a:p>
          <a:p>
            <a:pPr algn="ctr" rtl="1"/>
            <a:r>
              <a:rPr lang="en-US" sz="1400" dirty="0">
                <a:cs typeface="B Nazanin" panose="00000400000000000000" pitchFamily="2" charset="-78"/>
              </a:rPr>
              <a:t>IND 4.0</a:t>
            </a:r>
            <a:r>
              <a:rPr lang="fa-IR" sz="1400" dirty="0">
                <a:cs typeface="B Nazanin" panose="00000400000000000000" pitchFamily="2" charset="-78"/>
              </a:rPr>
              <a:t> </a:t>
            </a:r>
            <a:endParaRPr lang="en-US" sz="1400" dirty="0">
              <a:cs typeface="B Nazanin" panose="00000400000000000000" pitchFamily="2" charset="-78"/>
            </a:endParaRPr>
          </a:p>
        </p:txBody>
      </p:sp>
      <p:graphicFrame>
        <p:nvGraphicFramePr>
          <p:cNvPr id="14" name="Table 14">
            <a:extLst>
              <a:ext uri="{FF2B5EF4-FFF2-40B4-BE49-F238E27FC236}">
                <a16:creationId xmlns:a16="http://schemas.microsoft.com/office/drawing/2014/main" id="{36F29472-A48B-4F26-8C85-E65B69045D75}"/>
              </a:ext>
            </a:extLst>
          </p:cNvPr>
          <p:cNvGraphicFramePr>
            <a:graphicFrameLocks noGrp="1"/>
          </p:cNvGraphicFramePr>
          <p:nvPr>
            <p:extLst>
              <p:ext uri="{D42A27DB-BD31-4B8C-83A1-F6EECF244321}">
                <p14:modId xmlns:p14="http://schemas.microsoft.com/office/powerpoint/2010/main" val="3942314488"/>
              </p:ext>
            </p:extLst>
          </p:nvPr>
        </p:nvGraphicFramePr>
        <p:xfrm>
          <a:off x="-58994" y="4722299"/>
          <a:ext cx="12119785" cy="3050101"/>
        </p:xfrm>
        <a:graphic>
          <a:graphicData uri="http://schemas.openxmlformats.org/drawingml/2006/table">
            <a:tbl>
              <a:tblPr firstRow="1" bandRow="1">
                <a:tableStyleId>{5940675A-B579-460E-94D1-54222C63F5DA}</a:tableStyleId>
              </a:tblPr>
              <a:tblGrid>
                <a:gridCol w="9969910">
                  <a:extLst>
                    <a:ext uri="{9D8B030D-6E8A-4147-A177-3AD203B41FA5}">
                      <a16:colId xmlns:a16="http://schemas.microsoft.com/office/drawing/2014/main" val="1353814740"/>
                    </a:ext>
                  </a:extLst>
                </a:gridCol>
                <a:gridCol w="2149875">
                  <a:extLst>
                    <a:ext uri="{9D8B030D-6E8A-4147-A177-3AD203B41FA5}">
                      <a16:colId xmlns:a16="http://schemas.microsoft.com/office/drawing/2014/main" val="1895788177"/>
                    </a:ext>
                  </a:extLst>
                </a:gridCol>
              </a:tblGrid>
              <a:tr h="0">
                <a:tc>
                  <a:txBody>
                    <a:bodyPr/>
                    <a:lstStyle/>
                    <a:p>
                      <a:pPr algn="r" rtl="1"/>
                      <a:r>
                        <a:rPr lang="fa-IR" dirty="0"/>
                        <a:t>تعریف</a:t>
                      </a:r>
                      <a:endParaRPr lang="en-US" dirty="0"/>
                    </a:p>
                  </a:txBody>
                  <a:tcPr>
                    <a:solidFill>
                      <a:schemeClr val="bg2">
                        <a:lumMod val="75000"/>
                      </a:schemeClr>
                    </a:solidFill>
                  </a:tcPr>
                </a:tc>
                <a:tc>
                  <a:txBody>
                    <a:bodyPr/>
                    <a:lstStyle/>
                    <a:p>
                      <a:pPr algn="r" rtl="1"/>
                      <a:r>
                        <a:rPr lang="fa-IR" dirty="0"/>
                        <a:t>نام بخش</a:t>
                      </a:r>
                      <a:endParaRPr lang="en-US" dirty="0"/>
                    </a:p>
                  </a:txBody>
                  <a:tcPr>
                    <a:solidFill>
                      <a:schemeClr val="bg2">
                        <a:lumMod val="75000"/>
                      </a:schemeClr>
                    </a:solidFill>
                  </a:tcPr>
                </a:tc>
                <a:extLst>
                  <a:ext uri="{0D108BD9-81ED-4DB2-BD59-A6C34878D82A}">
                    <a16:rowId xmlns:a16="http://schemas.microsoft.com/office/drawing/2014/main" val="125474311"/>
                  </a:ext>
                </a:extLst>
              </a:tr>
              <a:tr h="427838">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ورودی های یک شرکت، از جمله مواد خام و طرح های محصول، را به خروجی ها یا محصولات مصرفی نهایی تبدیل می کند.</a:t>
                      </a:r>
                      <a:endParaRPr lang="en-US" dirty="0"/>
                    </a:p>
                  </a:txBody>
                  <a:tcPr/>
                </a:tc>
                <a:tc>
                  <a:txBody>
                    <a:bodyPr/>
                    <a:lstStyle/>
                    <a:p>
                      <a:pPr algn="r" rtl="1"/>
                      <a:r>
                        <a:rPr lang="fa-IR" dirty="0"/>
                        <a:t>تولید و مدیریت عملیات</a:t>
                      </a:r>
                      <a:endParaRPr lang="en-US" dirty="0"/>
                    </a:p>
                  </a:txBody>
                  <a:tcPr>
                    <a:solidFill>
                      <a:srgbClr val="FF0000"/>
                    </a:solidFill>
                  </a:tcPr>
                </a:tc>
                <a:extLst>
                  <a:ext uri="{0D108BD9-81ED-4DB2-BD59-A6C34878D82A}">
                    <a16:rowId xmlns:a16="http://schemas.microsoft.com/office/drawing/2014/main" val="1698856802"/>
                  </a:ext>
                </a:extLst>
              </a:tr>
              <a:tr h="702023">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کلیه فرآیندهایی است که مواد خام را به محصولات نهایی تبدیل می کند و شرکت ها با استفاده از آن می توانند هزینه های اضافی را کاهش داده و محصولات را سریعتر به مصرف کننده تحویل دهند.</a:t>
                      </a:r>
                      <a:endParaRPr lang="en-US" dirty="0"/>
                    </a:p>
                  </a:txBody>
                  <a:tcPr/>
                </a:tc>
                <a:tc>
                  <a:txBody>
                    <a:bodyPr/>
                    <a:lstStyle/>
                    <a:p>
                      <a:pPr algn="r" rtl="1"/>
                      <a:r>
                        <a:rPr lang="fa-IR" dirty="0"/>
                        <a:t>مدیریت زنجیر تامین </a:t>
                      </a:r>
                      <a:endParaRPr lang="en-US" dirty="0"/>
                    </a:p>
                  </a:txBody>
                  <a:tcPr>
                    <a:solidFill>
                      <a:srgbClr val="00B0F0"/>
                    </a:solidFill>
                  </a:tcPr>
                </a:tc>
                <a:extLst>
                  <a:ext uri="{0D108BD9-81ED-4DB2-BD59-A6C34878D82A}">
                    <a16:rowId xmlns:a16="http://schemas.microsoft.com/office/drawing/2014/main" val="1599295847"/>
                  </a:ext>
                </a:extLst>
              </a:tr>
              <a:tr h="86130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به پیشرفت هایی در سطح یکپارچه سازی فرآیندهای فیزیکی و محاسباتی، ارتباط بین بازیگران، ارتباط بین فناوری ها و قابلیت همکاری اشاره دارد. نحوه تبدیل فرآیندها و سیستم‌ها از سیلوهای جدا شده به اکوسیستم‌های کاملاً متصل که از دامنه‌های </a:t>
                      </a:r>
                      <a:r>
                        <a:rPr lang="en-US" dirty="0"/>
                        <a:t>SCM </a:t>
                      </a:r>
                      <a:r>
                        <a:rPr lang="fa-IR" dirty="0"/>
                        <a:t>و </a:t>
                      </a:r>
                      <a:r>
                        <a:rPr lang="en-US" dirty="0"/>
                        <a:t>POM </a:t>
                      </a:r>
                      <a:r>
                        <a:rPr lang="fa-IR" dirty="0"/>
                        <a:t>باقی‌مانده پشتیبانی می‌کنند را شناسایی می‌کند.</a:t>
                      </a:r>
                      <a:endParaRPr lang="en-US" dirty="0"/>
                    </a:p>
                  </a:txBody>
                  <a:tcPr/>
                </a:tc>
                <a:tc>
                  <a:txBody>
                    <a:bodyPr/>
                    <a:lstStyle/>
                    <a:p>
                      <a:pPr algn="r" rtl="1"/>
                      <a:r>
                        <a:rPr lang="fa-IR" dirty="0"/>
                        <a:t>بخش مشترک</a:t>
                      </a:r>
                      <a:endParaRPr lang="en-US" dirty="0"/>
                    </a:p>
                  </a:txBody>
                  <a:tcPr>
                    <a:solidFill>
                      <a:srgbClr val="FFC000"/>
                    </a:solidFill>
                  </a:tcPr>
                </a:tc>
                <a:extLst>
                  <a:ext uri="{0D108BD9-81ED-4DB2-BD59-A6C34878D82A}">
                    <a16:rowId xmlns:a16="http://schemas.microsoft.com/office/drawing/2014/main" val="4268073946"/>
                  </a:ext>
                </a:extLst>
              </a:tr>
              <a:tr h="0">
                <a:tc>
                  <a:txBody>
                    <a:bodyPr/>
                    <a:lstStyle/>
                    <a:p>
                      <a:pPr algn="r" rtl="1"/>
                      <a:r>
                        <a:rPr lang="fa-IR" dirty="0"/>
                        <a:t>برایند مجموع امتیاز های </a:t>
                      </a:r>
                      <a:r>
                        <a:rPr lang="en-US" dirty="0"/>
                        <a:t>IND 4.0</a:t>
                      </a:r>
                      <a:r>
                        <a:rPr lang="fa-IR" dirty="0"/>
                        <a:t> داخل صنعت.</a:t>
                      </a:r>
                      <a:endParaRPr lang="en-US" dirty="0"/>
                    </a:p>
                  </a:txBody>
                  <a:tcPr/>
                </a:tc>
                <a:tc>
                  <a:txBody>
                    <a:bodyPr/>
                    <a:lstStyle/>
                    <a:p>
                      <a:pPr algn="r" rtl="1"/>
                      <a:r>
                        <a:rPr lang="fa-IR" sz="1800" dirty="0"/>
                        <a:t>امتیاز صنعت در </a:t>
                      </a:r>
                      <a:r>
                        <a:rPr lang="en-US" sz="1800" dirty="0"/>
                        <a:t>IND 4.0</a:t>
                      </a:r>
                      <a:br>
                        <a:rPr lang="fa-IR" sz="1800" dirty="0"/>
                      </a:br>
                      <a:endParaRPr lang="en-US" sz="1800" dirty="0">
                        <a:cs typeface="B Nazanin" panose="00000400000000000000" pitchFamily="2" charset="-78"/>
                      </a:endParaRPr>
                    </a:p>
                  </a:txBody>
                  <a:tcPr>
                    <a:solidFill>
                      <a:srgbClr val="00B050"/>
                    </a:solidFill>
                  </a:tcPr>
                </a:tc>
                <a:extLst>
                  <a:ext uri="{0D108BD9-81ED-4DB2-BD59-A6C34878D82A}">
                    <a16:rowId xmlns:a16="http://schemas.microsoft.com/office/drawing/2014/main" val="3877146768"/>
                  </a:ext>
                </a:extLst>
              </a:tr>
            </a:tbl>
          </a:graphicData>
        </a:graphic>
      </p:graphicFrame>
    </p:spTree>
    <p:extLst>
      <p:ext uri="{BB962C8B-B14F-4D97-AF65-F5344CB8AC3E}">
        <p14:creationId xmlns:p14="http://schemas.microsoft.com/office/powerpoint/2010/main" val="4074890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rmAutofit/>
          </a:bodyPr>
          <a:lstStyle/>
          <a:p>
            <a:pPr rtl="1"/>
            <a:r>
              <a:rPr lang="fa-IR" dirty="0">
                <a:solidFill>
                  <a:srgbClr val="FFFFFF"/>
                </a:solidFill>
              </a:rPr>
              <a:t>درجه بلوغ نسل 4</a:t>
            </a:r>
            <a:endParaRPr lang="en-US" dirty="0">
              <a:solidFill>
                <a:srgbClr val="FFFFFF"/>
              </a:solidFill>
            </a:endParaRPr>
          </a:p>
        </p:txBody>
      </p:sp>
      <p:sp>
        <p:nvSpPr>
          <p:cNvPr id="7" name="Rectangle 6"/>
          <p:cNvSpPr/>
          <p:nvPr/>
        </p:nvSpPr>
        <p:spPr>
          <a:xfrm>
            <a:off x="9700694" y="5323715"/>
            <a:ext cx="324927" cy="387467"/>
          </a:xfrm>
          <a:prstGeom prst="rect">
            <a:avLst/>
          </a:prstGeom>
          <a:blipFill>
            <a:blip r:embed="rId3">
              <a:lum bright="70000" contrast="-70000"/>
              <a:extLst>
                <a:ext uri="{28A0092B-C50C-407E-A947-70E740481C1C}">
                  <a14:useLocalDpi xmlns:a14="http://schemas.microsoft.com/office/drawing/2010/main" val="0"/>
                </a:ext>
              </a:extLst>
            </a:blip>
            <a:srcRect/>
            <a:stretch>
              <a:fillRect t="-13000" b="-13000"/>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graphicFrame>
        <p:nvGraphicFramePr>
          <p:cNvPr id="4" name="Table 4">
            <a:extLst>
              <a:ext uri="{FF2B5EF4-FFF2-40B4-BE49-F238E27FC236}">
                <a16:creationId xmlns:a16="http://schemas.microsoft.com/office/drawing/2014/main" id="{17177850-B22C-4DC1-9DC1-F0861EC873F9}"/>
              </a:ext>
            </a:extLst>
          </p:cNvPr>
          <p:cNvGraphicFramePr>
            <a:graphicFrameLocks noGrp="1"/>
          </p:cNvGraphicFramePr>
          <p:nvPr>
            <p:ph idx="1"/>
            <p:extLst>
              <p:ext uri="{D42A27DB-BD31-4B8C-83A1-F6EECF244321}">
                <p14:modId xmlns:p14="http://schemas.microsoft.com/office/powerpoint/2010/main" val="3047926259"/>
              </p:ext>
            </p:extLst>
          </p:nvPr>
        </p:nvGraphicFramePr>
        <p:xfrm>
          <a:off x="85725" y="52388"/>
          <a:ext cx="12192000" cy="4346046"/>
        </p:xfrm>
        <a:graphic>
          <a:graphicData uri="http://schemas.openxmlformats.org/drawingml/2006/table">
            <a:tbl>
              <a:tblPr firstRow="1" bandRow="1">
                <a:tableStyleId>{21E4AEA4-8DFA-4A89-87EB-49C32662AFE0}</a:tableStyleId>
              </a:tblPr>
              <a:tblGrid>
                <a:gridCol w="9323110">
                  <a:extLst>
                    <a:ext uri="{9D8B030D-6E8A-4147-A177-3AD203B41FA5}">
                      <a16:colId xmlns:a16="http://schemas.microsoft.com/office/drawing/2014/main" val="2762706456"/>
                    </a:ext>
                  </a:extLst>
                </a:gridCol>
                <a:gridCol w="2868890">
                  <a:extLst>
                    <a:ext uri="{9D8B030D-6E8A-4147-A177-3AD203B41FA5}">
                      <a16:colId xmlns:a16="http://schemas.microsoft.com/office/drawing/2014/main" val="1422916448"/>
                    </a:ext>
                  </a:extLst>
                </a:gridCol>
              </a:tblGrid>
              <a:tr h="338242">
                <a:tc>
                  <a:txBody>
                    <a:bodyPr/>
                    <a:lstStyle/>
                    <a:p>
                      <a:pPr algn="ctr" rtl="1"/>
                      <a:r>
                        <a:rPr lang="fa-IR" b="0" dirty="0"/>
                        <a:t>تعریف</a:t>
                      </a:r>
                      <a:endParaRPr lang="en-US" b="0" dirty="0">
                        <a:cs typeface="B Nazanin" panose="00000400000000000000" pitchFamily="2" charset="-78"/>
                      </a:endParaRPr>
                    </a:p>
                  </a:txBody>
                  <a:tcPr>
                    <a:solidFill>
                      <a:srgbClr val="00B0F0"/>
                    </a:solidFill>
                  </a:tcPr>
                </a:tc>
                <a:tc>
                  <a:txBody>
                    <a:bodyPr/>
                    <a:lstStyle/>
                    <a:p>
                      <a:pPr algn="ctr" rtl="1"/>
                      <a:r>
                        <a:rPr lang="fa-IR" b="0" dirty="0"/>
                        <a:t>نام</a:t>
                      </a:r>
                      <a:endParaRPr lang="en-US" b="0" dirty="0">
                        <a:cs typeface="B Nazanin" panose="00000400000000000000" pitchFamily="2" charset="-78"/>
                      </a:endParaRPr>
                    </a:p>
                  </a:txBody>
                  <a:tcPr>
                    <a:solidFill>
                      <a:srgbClr val="00B0F0"/>
                    </a:solidFill>
                  </a:tcPr>
                </a:tc>
                <a:extLst>
                  <a:ext uri="{0D108BD9-81ED-4DB2-BD59-A6C34878D82A}">
                    <a16:rowId xmlns:a16="http://schemas.microsoft.com/office/drawing/2014/main" val="2097402219"/>
                  </a:ext>
                </a:extLst>
              </a:tr>
              <a:tr h="591924">
                <a:tc>
                  <a:txBody>
                    <a:bodyPr/>
                    <a:lstStyle/>
                    <a:p>
                      <a:pPr algn="r" rtl="1"/>
                      <a:r>
                        <a:rPr lang="ar-SA" sz="1800" kern="1200" dirty="0">
                          <a:solidFill>
                            <a:schemeClr val="dk1"/>
                          </a:solidFill>
                          <a:effectLst/>
                        </a:rPr>
                        <a:t>این بخش از هیچ یک از ساختاری های </a:t>
                      </a:r>
                      <a:r>
                        <a:rPr lang="en-US" sz="1800" kern="1200" dirty="0">
                          <a:solidFill>
                            <a:schemeClr val="dk1"/>
                          </a:solidFill>
                          <a:effectLst/>
                        </a:rPr>
                        <a:t>Industry 4.0</a:t>
                      </a:r>
                      <a:r>
                        <a:rPr lang="fa-IR" sz="1800" kern="1200" dirty="0">
                          <a:solidFill>
                            <a:schemeClr val="dk1"/>
                          </a:solidFill>
                          <a:effectLst/>
                        </a:rPr>
                        <a:t> بهره نبرده و بر حسب تجربه و به صورت غیررسمی و باکنترل کمی مدیریت فرآیند این بخش مدیریت می شود.</a:t>
                      </a:r>
                      <a:endParaRPr lang="en-US" b="0" dirty="0">
                        <a:cs typeface="B Nazanin" panose="00000400000000000000" pitchFamily="2" charset="-78"/>
                      </a:endParaRPr>
                    </a:p>
                  </a:txBody>
                  <a:tcPr>
                    <a:solidFill>
                      <a:srgbClr val="FF0000"/>
                    </a:solidFill>
                  </a:tcPr>
                </a:tc>
                <a:tc>
                  <a:txBody>
                    <a:bodyPr/>
                    <a:lstStyle/>
                    <a:p>
                      <a:pPr algn="ctr" rtl="1"/>
                      <a:r>
                        <a:rPr lang="fa-IR" sz="1800" b="0" u="none" strike="noStrike" kern="1200" baseline="0" dirty="0">
                          <a:solidFill>
                            <a:schemeClr val="dk1"/>
                          </a:solidFill>
                        </a:rPr>
                        <a:t>نا بالغ (</a:t>
                      </a:r>
                      <a:r>
                        <a:rPr lang="en-US" sz="1800" b="0" u="none" strike="noStrike" kern="1200" baseline="0" dirty="0">
                          <a:solidFill>
                            <a:schemeClr val="dk1"/>
                          </a:solidFill>
                        </a:rPr>
                        <a:t>Nonexistent</a:t>
                      </a:r>
                      <a:r>
                        <a:rPr lang="fa-IR" sz="1800" b="0" u="none" strike="noStrike" kern="1200" baseline="0" dirty="0">
                          <a:solidFill>
                            <a:schemeClr val="dk1"/>
                          </a:solidFill>
                        </a:rPr>
                        <a:t>)</a:t>
                      </a:r>
                      <a:br>
                        <a:rPr lang="fa-IR" sz="1800" b="0" u="none" strike="noStrike" kern="1200" baseline="0" dirty="0">
                          <a:solidFill>
                            <a:schemeClr val="dk1"/>
                          </a:solidFill>
                        </a:rPr>
                      </a:br>
                      <a:r>
                        <a:rPr lang="fa-IR" sz="1800" b="0" u="none" strike="noStrike" kern="1200" baseline="0" dirty="0">
                          <a:solidFill>
                            <a:schemeClr val="dk1"/>
                          </a:solidFill>
                        </a:rPr>
                        <a:t>نمره : 0</a:t>
                      </a:r>
                      <a:endParaRPr lang="en-US" b="0" dirty="0">
                        <a:cs typeface="B Nazanin" panose="00000400000000000000" pitchFamily="2" charset="-78"/>
                      </a:endParaRPr>
                    </a:p>
                  </a:txBody>
                  <a:tcPr>
                    <a:solidFill>
                      <a:srgbClr val="FF0000"/>
                    </a:solidFill>
                  </a:tcPr>
                </a:tc>
                <a:extLst>
                  <a:ext uri="{0D108BD9-81ED-4DB2-BD59-A6C34878D82A}">
                    <a16:rowId xmlns:a16="http://schemas.microsoft.com/office/drawing/2014/main" val="1213164828"/>
                  </a:ext>
                </a:extLst>
              </a:tr>
              <a:tr h="627016">
                <a:tc>
                  <a:txBody>
                    <a:bodyPr/>
                    <a:lstStyle/>
                    <a:p>
                      <a:pPr algn="ctr" rtl="1"/>
                      <a:r>
                        <a:rPr lang="fa-IR" sz="1800" kern="1200" dirty="0">
                          <a:solidFill>
                            <a:schemeClr val="dk1"/>
                          </a:solidFill>
                          <a:effectLst/>
                        </a:rPr>
                        <a:t>این بخش در ابتدایی ترین وضعیت از </a:t>
                      </a:r>
                      <a:r>
                        <a:rPr lang="en-US" sz="1800" kern="1200" dirty="0">
                          <a:solidFill>
                            <a:schemeClr val="dk1"/>
                          </a:solidFill>
                          <a:effectLst/>
                        </a:rPr>
                        <a:t>Industry 4.0</a:t>
                      </a:r>
                      <a:r>
                        <a:rPr lang="fa-IR" sz="1800" kern="1200" dirty="0">
                          <a:solidFill>
                            <a:schemeClr val="dk1"/>
                          </a:solidFill>
                          <a:effectLst/>
                        </a:rPr>
                        <a:t> قرار دارد و در حال توسعه زیرساخت در این زمینه است، بطوری که شروع به رفع نواقص کرده و برنامه های کاربردی این فناوری را برای ایجاد سیستم به هم متصل می کند، اما تبادل داده ها همچنان خودکار نیست.</a:t>
                      </a:r>
                      <a:endParaRPr lang="en-US" b="0" dirty="0">
                        <a:cs typeface="B Nazanin" panose="00000400000000000000" pitchFamily="2" charset="-78"/>
                      </a:endParaRPr>
                    </a:p>
                  </a:txBody>
                  <a:tcPr>
                    <a:solidFill>
                      <a:srgbClr val="FF5050"/>
                    </a:solidFill>
                  </a:tcPr>
                </a:tc>
                <a:tc>
                  <a:txBody>
                    <a:bodyPr/>
                    <a:lstStyle/>
                    <a:p>
                      <a:pPr algn="ctr" rtl="1"/>
                      <a:r>
                        <a:rPr lang="fa-IR" sz="1800" b="0" u="none" strike="noStrike" kern="1200" baseline="0" dirty="0">
                          <a:solidFill>
                            <a:schemeClr val="dk1"/>
                          </a:solidFill>
                        </a:rPr>
                        <a:t>بلوغ جزئی (</a:t>
                      </a:r>
                      <a:r>
                        <a:rPr lang="en-US" sz="1800" b="0" u="none" strike="noStrike" kern="1200" baseline="0" dirty="0">
                          <a:solidFill>
                            <a:schemeClr val="dk1"/>
                          </a:solidFill>
                        </a:rPr>
                        <a:t>Conceptual</a:t>
                      </a:r>
                      <a:r>
                        <a:rPr lang="fa-IR" sz="1800" b="0" u="none" strike="noStrike" kern="1200" baseline="0" dirty="0">
                          <a:solidFill>
                            <a:schemeClr val="dk1"/>
                          </a:solidFill>
                        </a:rPr>
                        <a:t>)</a:t>
                      </a:r>
                      <a:br>
                        <a:rPr lang="fa-IR" sz="1800" b="0" u="none" strike="noStrike" kern="1200" baseline="0" dirty="0">
                          <a:solidFill>
                            <a:schemeClr val="dk1"/>
                          </a:solidFill>
                        </a:rPr>
                      </a:br>
                      <a:r>
                        <a:rPr lang="fa-IR" sz="1800" b="0" u="none" strike="noStrike" kern="1200" baseline="0" dirty="0">
                          <a:solidFill>
                            <a:schemeClr val="dk1"/>
                          </a:solidFill>
                        </a:rPr>
                        <a:t>نمره :1</a:t>
                      </a:r>
                      <a:endParaRPr lang="en-US" b="0" dirty="0">
                        <a:cs typeface="B Nazanin" panose="00000400000000000000" pitchFamily="2" charset="-78"/>
                      </a:endParaRPr>
                    </a:p>
                  </a:txBody>
                  <a:tcPr>
                    <a:solidFill>
                      <a:srgbClr val="FF5050"/>
                    </a:solidFill>
                  </a:tcPr>
                </a:tc>
                <a:extLst>
                  <a:ext uri="{0D108BD9-81ED-4DB2-BD59-A6C34878D82A}">
                    <a16:rowId xmlns:a16="http://schemas.microsoft.com/office/drawing/2014/main" val="4029222093"/>
                  </a:ext>
                </a:extLst>
              </a:tr>
              <a:tr h="660276">
                <a:tc>
                  <a:txBody>
                    <a:bodyPr/>
                    <a:lstStyle/>
                    <a:p>
                      <a:pPr algn="ctr" rtl="1"/>
                      <a:r>
                        <a:rPr lang="fa-IR" sz="1800" kern="1200" dirty="0">
                          <a:solidFill>
                            <a:schemeClr val="dk1"/>
                          </a:solidFill>
                          <a:effectLst/>
                        </a:rPr>
                        <a:t>در این بخش فرایند استاندارد سازی و بهبود برای شناسایی پتانسیل ها بهبود یافته و در حال پیاده سازی است، بطوری که ایجاد رویکرد های کامپیوتری و ایچاد فرایند های خوکار بطور رسمی آغاز شده و در مراحل اولیه است</a:t>
                      </a:r>
                      <a:endParaRPr lang="en-US" b="0" dirty="0">
                        <a:cs typeface="B Nazanin" panose="00000400000000000000" pitchFamily="2" charset="-78"/>
                      </a:endParaRPr>
                    </a:p>
                  </a:txBody>
                  <a:tcPr>
                    <a:solidFill>
                      <a:srgbClr val="FFC000"/>
                    </a:solidFill>
                  </a:tcPr>
                </a:tc>
                <a:tc>
                  <a:txBody>
                    <a:bodyPr/>
                    <a:lstStyle/>
                    <a:p>
                      <a:pPr algn="ctr" rtl="1"/>
                      <a:r>
                        <a:rPr lang="fa-IR" sz="1800" b="0" u="none" strike="noStrike" kern="1200" baseline="0" dirty="0">
                          <a:solidFill>
                            <a:schemeClr val="dk1"/>
                          </a:solidFill>
                        </a:rPr>
                        <a:t>ثلت بالغ (</a:t>
                      </a:r>
                      <a:r>
                        <a:rPr lang="en-US" sz="1800" b="0" u="none" strike="noStrike" kern="1200" baseline="0" dirty="0">
                          <a:solidFill>
                            <a:schemeClr val="dk1"/>
                          </a:solidFill>
                        </a:rPr>
                        <a:t>Managed </a:t>
                      </a:r>
                      <a:r>
                        <a:rPr lang="fa-IR" sz="1800" b="0" u="none" strike="noStrike" kern="1200" baseline="0" dirty="0">
                          <a:solidFill>
                            <a:schemeClr val="dk1"/>
                          </a:solidFill>
                        </a:rPr>
                        <a:t>)</a:t>
                      </a:r>
                      <a:br>
                        <a:rPr lang="fa-IR" sz="1800" b="0" u="none" strike="noStrike" kern="1200" baseline="0" dirty="0">
                          <a:solidFill>
                            <a:schemeClr val="dk1"/>
                          </a:solidFill>
                        </a:rPr>
                      </a:br>
                      <a:r>
                        <a:rPr lang="fa-IR" sz="1800" b="0" u="none" strike="noStrike" kern="1200" baseline="0" dirty="0">
                          <a:solidFill>
                            <a:schemeClr val="dk1"/>
                          </a:solidFill>
                        </a:rPr>
                        <a:t>نمره : 2</a:t>
                      </a:r>
                      <a:endParaRPr lang="en-US" b="0" dirty="0">
                        <a:cs typeface="B Nazanin" panose="00000400000000000000" pitchFamily="2" charset="-78"/>
                      </a:endParaRPr>
                    </a:p>
                  </a:txBody>
                  <a:tcPr>
                    <a:solidFill>
                      <a:srgbClr val="FFC000"/>
                    </a:solidFill>
                  </a:tcPr>
                </a:tc>
                <a:extLst>
                  <a:ext uri="{0D108BD9-81ED-4DB2-BD59-A6C34878D82A}">
                    <a16:rowId xmlns:a16="http://schemas.microsoft.com/office/drawing/2014/main" val="4201337041"/>
                  </a:ext>
                </a:extLst>
              </a:tr>
              <a:tr h="853745">
                <a:tc>
                  <a:txBody>
                    <a:bodyPr/>
                    <a:lstStyle/>
                    <a:p>
                      <a:pPr algn="ctr" rtl="1"/>
                      <a:r>
                        <a:rPr lang="fa-IR" sz="1800" kern="1200" dirty="0">
                          <a:solidFill>
                            <a:schemeClr val="dk1"/>
                          </a:solidFill>
                          <a:effectLst/>
                        </a:rPr>
                        <a:t>در این بخش با استفاده از استاندارد سازی، در هر حوزه یک پارچگی و قابلیت همکاری بین حوزه ها وجود دارد. همچنین تیم برنامه ریزی و کنترل پلتفرمی  سرویس گرا مبتنی بر </a:t>
                      </a:r>
                      <a:r>
                        <a:rPr lang="en-US" sz="1800" kern="1200" dirty="0">
                          <a:solidFill>
                            <a:schemeClr val="dk1"/>
                          </a:solidFill>
                          <a:effectLst/>
                        </a:rPr>
                        <a:t>cloud</a:t>
                      </a:r>
                      <a:r>
                        <a:rPr lang="fa-IR" sz="1800" kern="1200" dirty="0">
                          <a:solidFill>
                            <a:schemeClr val="dk1"/>
                          </a:solidFill>
                          <a:effectLst/>
                        </a:rPr>
                        <a:t> را در سراسر زنجیره تامین موجود ساخته. از جمله دیگر تکنولوژی ها در این بخش می توان به : احراز هویت مناسب، بهینه سازی قابل قبول اشاره کرد.</a:t>
                      </a:r>
                      <a:endParaRPr lang="en-US" b="0" dirty="0">
                        <a:cs typeface="B Nazanin" panose="00000400000000000000" pitchFamily="2" charset="-78"/>
                      </a:endParaRPr>
                    </a:p>
                  </a:txBody>
                  <a:tcPr>
                    <a:solidFill>
                      <a:srgbClr val="FFFF00"/>
                    </a:solidFill>
                  </a:tcPr>
                </a:tc>
                <a:tc>
                  <a:txBody>
                    <a:bodyPr/>
                    <a:lstStyle/>
                    <a:p>
                      <a:pPr algn="ctr" rtl="1"/>
                      <a:br>
                        <a:rPr lang="en-US" sz="1800" b="0" u="none" strike="noStrike" kern="1200" baseline="0" dirty="0">
                          <a:solidFill>
                            <a:schemeClr val="dk1"/>
                          </a:solidFill>
                        </a:rPr>
                      </a:br>
                      <a:r>
                        <a:rPr lang="fa-IR" sz="1800" b="0" u="none" strike="noStrike" kern="1200" baseline="0" dirty="0">
                          <a:solidFill>
                            <a:schemeClr val="dk1"/>
                          </a:solidFill>
                        </a:rPr>
                        <a:t> نیمه بالغ (</a:t>
                      </a:r>
                      <a:r>
                        <a:rPr lang="en-US" sz="1800" b="0" u="none" strike="noStrike" kern="1200" baseline="0" dirty="0">
                          <a:solidFill>
                            <a:schemeClr val="dk1"/>
                          </a:solidFill>
                        </a:rPr>
                        <a:t>Advanced</a:t>
                      </a:r>
                      <a:r>
                        <a:rPr lang="fa-IR" sz="1800" b="0" u="none" strike="noStrike" kern="1200" baseline="0" dirty="0">
                          <a:solidFill>
                            <a:schemeClr val="dk1"/>
                          </a:solidFill>
                        </a:rPr>
                        <a:t>)</a:t>
                      </a:r>
                    </a:p>
                    <a:p>
                      <a:pPr algn="ctr" rtl="1"/>
                      <a:r>
                        <a:rPr lang="fa-IR" sz="1800" b="0" u="none" strike="noStrike" kern="1200" baseline="0" dirty="0">
                          <a:solidFill>
                            <a:schemeClr val="dk1"/>
                          </a:solidFill>
                        </a:rPr>
                        <a:t>نمره : 3</a:t>
                      </a:r>
                      <a:endParaRPr lang="en-US" b="0" dirty="0">
                        <a:cs typeface="B Nazanin" panose="00000400000000000000" pitchFamily="2" charset="-78"/>
                      </a:endParaRPr>
                    </a:p>
                  </a:txBody>
                  <a:tcPr>
                    <a:solidFill>
                      <a:srgbClr val="FFFF00"/>
                    </a:solidFill>
                  </a:tcPr>
                </a:tc>
                <a:extLst>
                  <a:ext uri="{0D108BD9-81ED-4DB2-BD59-A6C34878D82A}">
                    <a16:rowId xmlns:a16="http://schemas.microsoft.com/office/drawing/2014/main" val="584958343"/>
                  </a:ext>
                </a:extLst>
              </a:tr>
              <a:tr h="1125450">
                <a:tc>
                  <a:txBody>
                    <a:bodyPr/>
                    <a:lstStyle/>
                    <a:p>
                      <a:pPr algn="ctr" rtl="1"/>
                      <a:r>
                        <a:rPr lang="fa-IR" sz="1800" kern="1200" dirty="0">
                          <a:solidFill>
                            <a:schemeClr val="dk1"/>
                          </a:solidFill>
                          <a:effectLst/>
                        </a:rPr>
                        <a:t>این بخش بطور کامل از </a:t>
                      </a:r>
                      <a:r>
                        <a:rPr lang="en-US" sz="1800" kern="1200" dirty="0">
                          <a:solidFill>
                            <a:schemeClr val="dk1"/>
                          </a:solidFill>
                          <a:effectLst/>
                        </a:rPr>
                        <a:t>Industry 4.0 </a:t>
                      </a:r>
                      <a:r>
                        <a:rPr lang="fa-IR" sz="1800" kern="1200" dirty="0">
                          <a:solidFill>
                            <a:schemeClr val="dk1"/>
                          </a:solidFill>
                          <a:effectLst/>
                        </a:rPr>
                        <a:t>بهره می برد، بطوری که تمام فرایند ها بصورت کاملا دیجیتالی در حال انجام هستند، بطوری که با استفاده از هوش مصنوعی و ماشین لرنینگ زنجیره تامینو تولید بصورت کامل کنترل می شود.</a:t>
                      </a:r>
                      <a:endParaRPr lang="en-US" b="0" dirty="0">
                        <a:cs typeface="B Nazanin" panose="00000400000000000000" pitchFamily="2" charset="-78"/>
                      </a:endParaRPr>
                    </a:p>
                  </a:txBody>
                  <a:tcPr>
                    <a:solidFill>
                      <a:srgbClr val="92D050"/>
                    </a:solidFill>
                  </a:tcPr>
                </a:tc>
                <a:tc>
                  <a:txBody>
                    <a:bodyPr/>
                    <a:lstStyle/>
                    <a:p>
                      <a:pPr algn="ctr" rtl="1"/>
                      <a:br>
                        <a:rPr lang="en-US" sz="1800" b="0" u="none" strike="noStrike" kern="1200" baseline="0" dirty="0">
                          <a:solidFill>
                            <a:schemeClr val="dk1"/>
                          </a:solidFill>
                        </a:rPr>
                      </a:br>
                      <a:r>
                        <a:rPr lang="fa-IR" sz="1800" b="0" u="none" strike="noStrike" kern="1200" baseline="0" dirty="0">
                          <a:solidFill>
                            <a:schemeClr val="dk1"/>
                          </a:solidFill>
                        </a:rPr>
                        <a:t>بالغ (</a:t>
                      </a:r>
                      <a:r>
                        <a:rPr lang="en-US" sz="1800" b="0" u="none" strike="noStrike" kern="1200" baseline="0" dirty="0">
                          <a:solidFill>
                            <a:schemeClr val="dk1"/>
                          </a:solidFill>
                        </a:rPr>
                        <a:t>Self-optimized</a:t>
                      </a:r>
                      <a:r>
                        <a:rPr lang="fa-IR" sz="1800" b="0" u="none" strike="noStrike" kern="1200" baseline="0" dirty="0">
                          <a:solidFill>
                            <a:schemeClr val="dk1"/>
                          </a:solidFill>
                        </a:rPr>
                        <a:t>)</a:t>
                      </a:r>
                    </a:p>
                    <a:p>
                      <a:pPr algn="ctr" rtl="1"/>
                      <a:r>
                        <a:rPr lang="fa-IR" sz="1800" b="0" u="none" strike="noStrike" kern="1200" baseline="0" dirty="0">
                          <a:solidFill>
                            <a:schemeClr val="dk1"/>
                          </a:solidFill>
                        </a:rPr>
                        <a:t>نمره : 4</a:t>
                      </a:r>
                      <a:endParaRPr lang="en-US" b="0" dirty="0">
                        <a:cs typeface="B Nazanin" panose="00000400000000000000" pitchFamily="2" charset="-78"/>
                      </a:endParaRPr>
                    </a:p>
                  </a:txBody>
                  <a:tcPr>
                    <a:solidFill>
                      <a:srgbClr val="92D050"/>
                    </a:solidFill>
                  </a:tcPr>
                </a:tc>
                <a:extLst>
                  <a:ext uri="{0D108BD9-81ED-4DB2-BD59-A6C34878D82A}">
                    <a16:rowId xmlns:a16="http://schemas.microsoft.com/office/drawing/2014/main" val="3366676910"/>
                  </a:ext>
                </a:extLst>
              </a:tr>
            </a:tbl>
          </a:graphicData>
        </a:graphic>
      </p:graphicFrame>
    </p:spTree>
    <p:extLst>
      <p:ext uri="{BB962C8B-B14F-4D97-AF65-F5344CB8AC3E}">
        <p14:creationId xmlns:p14="http://schemas.microsoft.com/office/powerpoint/2010/main" val="4139370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45F42A31-4387-497A-9672-B84BAEBBC74E}"/>
              </a:ext>
            </a:extLst>
          </p:cNvPr>
          <p:cNvCxnSpPr>
            <a:cxnSpLocks/>
          </p:cNvCxnSpPr>
          <p:nvPr/>
        </p:nvCxnSpPr>
        <p:spPr>
          <a:xfrm flipV="1">
            <a:off x="2710070" y="1504122"/>
            <a:ext cx="0" cy="3107637"/>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695DC665-BC6F-4D75-9ADD-B9A0BEB90769}"/>
              </a:ext>
            </a:extLst>
          </p:cNvPr>
          <p:cNvCxnSpPr>
            <a:stCxn id="22" idx="0"/>
          </p:cNvCxnSpPr>
          <p:nvPr/>
        </p:nvCxnSpPr>
        <p:spPr>
          <a:xfrm flipH="1" flipV="1">
            <a:off x="1395183" y="2710060"/>
            <a:ext cx="6629386" cy="663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C41FB427-885D-4E70-883A-4F34D2B6CF29}"/>
              </a:ext>
            </a:extLst>
          </p:cNvPr>
          <p:cNvSpPr txBox="1"/>
          <p:nvPr/>
        </p:nvSpPr>
        <p:spPr>
          <a:xfrm>
            <a:off x="2126974" y="947530"/>
            <a:ext cx="1053547" cy="461665"/>
          </a:xfrm>
          <a:prstGeom prst="rect">
            <a:avLst/>
          </a:prstGeom>
          <a:noFill/>
        </p:spPr>
        <p:txBody>
          <a:bodyPr wrap="square" rtlCol="0">
            <a:spAutoFit/>
          </a:bodyPr>
          <a:lstStyle/>
          <a:p>
            <a:pPr algn="ctr" rtl="1"/>
            <a:r>
              <a:rPr lang="fa-IR" sz="2400" dirty="0">
                <a:cs typeface="B Nazanin" panose="00000400000000000000" pitchFamily="2" charset="-78"/>
              </a:rPr>
              <a:t>امتیاز</a:t>
            </a:r>
            <a:endParaRPr lang="en-US" sz="2400" dirty="0">
              <a:cs typeface="B Nazanin" panose="00000400000000000000" pitchFamily="2" charset="-78"/>
            </a:endParaRPr>
          </a:p>
        </p:txBody>
      </p:sp>
      <p:grpSp>
        <p:nvGrpSpPr>
          <p:cNvPr id="17" name="Group 16">
            <a:extLst>
              <a:ext uri="{FF2B5EF4-FFF2-40B4-BE49-F238E27FC236}">
                <a16:creationId xmlns:a16="http://schemas.microsoft.com/office/drawing/2014/main" id="{E8B59E64-A768-4F78-94A0-BAD5AC7F116E}"/>
              </a:ext>
            </a:extLst>
          </p:cNvPr>
          <p:cNvGrpSpPr/>
          <p:nvPr/>
        </p:nvGrpSpPr>
        <p:grpSpPr>
          <a:xfrm>
            <a:off x="1401808" y="2003813"/>
            <a:ext cx="7944665" cy="2607946"/>
            <a:chOff x="2716695" y="2003820"/>
            <a:chExt cx="7944665" cy="2607946"/>
          </a:xfrm>
        </p:grpSpPr>
        <p:sp>
          <p:nvSpPr>
            <p:cNvPr id="13" name="Isosceles Triangle 12">
              <a:extLst>
                <a:ext uri="{FF2B5EF4-FFF2-40B4-BE49-F238E27FC236}">
                  <a16:creationId xmlns:a16="http://schemas.microsoft.com/office/drawing/2014/main" id="{805047A6-0D3F-4CDC-8E99-158CFB2B9655}"/>
                </a:ext>
              </a:extLst>
            </p:cNvPr>
            <p:cNvSpPr/>
            <p:nvPr/>
          </p:nvSpPr>
          <p:spPr>
            <a:xfrm>
              <a:off x="2716695" y="2710067"/>
              <a:ext cx="2643809" cy="1895067"/>
            </a:xfrm>
            <a:prstGeom prst="triangl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01CC4D8-5B14-4601-980E-92D20DC7B692}"/>
                </a:ext>
              </a:extLst>
            </p:cNvPr>
            <p:cNvSpPr/>
            <p:nvPr/>
          </p:nvSpPr>
          <p:spPr>
            <a:xfrm>
              <a:off x="4028655" y="2710069"/>
              <a:ext cx="2643809" cy="1895067"/>
            </a:xfrm>
            <a:prstGeom prst="triangl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9749B516-B855-4A84-8C4F-47A7C2A61BEE}"/>
                </a:ext>
              </a:extLst>
            </p:cNvPr>
            <p:cNvSpPr/>
            <p:nvPr/>
          </p:nvSpPr>
          <p:spPr>
            <a:xfrm>
              <a:off x="5393629" y="2716695"/>
              <a:ext cx="2643809" cy="1895067"/>
            </a:xfrm>
            <a:prstGeom prst="triangl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107BDDB-FBF6-4947-A687-817224D99D68}"/>
                </a:ext>
              </a:extLst>
            </p:cNvPr>
            <p:cNvSpPr/>
            <p:nvPr/>
          </p:nvSpPr>
          <p:spPr>
            <a:xfrm>
              <a:off x="6705589" y="2716697"/>
              <a:ext cx="2643809" cy="1895067"/>
            </a:xfrm>
            <a:prstGeom prst="triangl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77238713-90B3-4BBF-BD7B-1026C6B4A80E}"/>
                </a:ext>
              </a:extLst>
            </p:cNvPr>
            <p:cNvSpPr/>
            <p:nvPr/>
          </p:nvSpPr>
          <p:spPr>
            <a:xfrm>
              <a:off x="8017551" y="2716699"/>
              <a:ext cx="2643809" cy="1895067"/>
            </a:xfrm>
            <a:prstGeom prst="triangl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BFD1639-D7AF-44F1-BB2E-9DD99EF26F1B}"/>
                </a:ext>
              </a:extLst>
            </p:cNvPr>
            <p:cNvSpPr txBox="1"/>
            <p:nvPr/>
          </p:nvSpPr>
          <p:spPr>
            <a:xfrm>
              <a:off x="3338038" y="2003820"/>
              <a:ext cx="593502" cy="3693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rtl="1"/>
              <a:r>
                <a:rPr lang="fa-IR" sz="1800" b="0" u="none" strike="noStrike" kern="1200" baseline="0" dirty="0">
                  <a:solidFill>
                    <a:schemeClr val="bg1"/>
                  </a:solidFill>
                </a:rPr>
                <a:t>نابالغ </a:t>
              </a:r>
              <a:endParaRPr lang="en-US" dirty="0">
                <a:solidFill>
                  <a:schemeClr val="bg1"/>
                </a:solidFill>
              </a:endParaRPr>
            </a:p>
          </p:txBody>
        </p:sp>
        <p:sp>
          <p:nvSpPr>
            <p:cNvPr id="3" name="TextBox 2">
              <a:extLst>
                <a:ext uri="{FF2B5EF4-FFF2-40B4-BE49-F238E27FC236}">
                  <a16:creationId xmlns:a16="http://schemas.microsoft.com/office/drawing/2014/main" id="{9BC3C49B-B8C3-4D56-B82C-2C1580DAF205}"/>
                </a:ext>
              </a:extLst>
            </p:cNvPr>
            <p:cNvSpPr txBox="1"/>
            <p:nvPr/>
          </p:nvSpPr>
          <p:spPr>
            <a:xfrm>
              <a:off x="4903583" y="2004006"/>
              <a:ext cx="922562" cy="369332"/>
            </a:xfrm>
            <a:prstGeom prst="rect">
              <a:avLst/>
            </a:prstGeom>
            <a:solidFill>
              <a:srgbClr val="00B0F0"/>
            </a:solidFill>
            <a:ln>
              <a:solidFill>
                <a:srgbClr val="0070C0"/>
              </a:solidFill>
            </a:ln>
          </p:spPr>
          <p:txBody>
            <a:bodyPr wrap="square" rtlCol="0">
              <a:spAutoFit/>
            </a:bodyPr>
            <a:lstStyle/>
            <a:p>
              <a:pPr algn="ctr" rtl="1"/>
              <a:r>
                <a:rPr lang="fa-IR" sz="1800" b="0" u="none" strike="noStrike" kern="1200" baseline="0" dirty="0">
                  <a:solidFill>
                    <a:schemeClr val="dk1"/>
                  </a:solidFill>
                </a:rPr>
                <a:t>بلوغ جزئی </a:t>
              </a:r>
              <a:endParaRPr lang="en-US" dirty="0"/>
            </a:p>
          </p:txBody>
        </p:sp>
        <p:sp>
          <p:nvSpPr>
            <p:cNvPr id="4" name="TextBox 3">
              <a:extLst>
                <a:ext uri="{FF2B5EF4-FFF2-40B4-BE49-F238E27FC236}">
                  <a16:creationId xmlns:a16="http://schemas.microsoft.com/office/drawing/2014/main" id="{A437BCEE-B22E-428C-986F-7D9FDB9198AB}"/>
                </a:ext>
              </a:extLst>
            </p:cNvPr>
            <p:cNvSpPr txBox="1"/>
            <p:nvPr/>
          </p:nvSpPr>
          <p:spPr>
            <a:xfrm>
              <a:off x="6277004" y="2009884"/>
              <a:ext cx="804182" cy="369332"/>
            </a:xfrm>
            <a:prstGeom prst="rect">
              <a:avLst/>
            </a:prstGeom>
            <a:solidFill>
              <a:srgbClr val="FFC000"/>
            </a:solidFill>
          </p:spPr>
          <p:txBody>
            <a:bodyPr wrap="square" rtlCol="0">
              <a:spAutoFit/>
            </a:bodyPr>
            <a:lstStyle/>
            <a:p>
              <a:pPr algn="ctr" rtl="1"/>
              <a:r>
                <a:rPr lang="fa-IR" sz="1800" b="0" u="none" strike="noStrike" kern="1200" baseline="0" dirty="0">
                  <a:solidFill>
                    <a:schemeClr val="dk1"/>
                  </a:solidFill>
                </a:rPr>
                <a:t>ثلت بالغ </a:t>
              </a:r>
              <a:endParaRPr lang="en-US" dirty="0"/>
            </a:p>
          </p:txBody>
        </p:sp>
        <p:sp>
          <p:nvSpPr>
            <p:cNvPr id="5" name="TextBox 4">
              <a:extLst>
                <a:ext uri="{FF2B5EF4-FFF2-40B4-BE49-F238E27FC236}">
                  <a16:creationId xmlns:a16="http://schemas.microsoft.com/office/drawing/2014/main" id="{AF084216-CBB1-4867-9393-9FA08E46445E}"/>
                </a:ext>
              </a:extLst>
            </p:cNvPr>
            <p:cNvSpPr txBox="1"/>
            <p:nvPr/>
          </p:nvSpPr>
          <p:spPr>
            <a:xfrm>
              <a:off x="7511479" y="2009884"/>
              <a:ext cx="1012144" cy="369332"/>
            </a:xfrm>
            <a:prstGeom prst="rect">
              <a:avLst/>
            </a:prstGeom>
            <a:solidFill>
              <a:srgbClr val="7030A0"/>
            </a:solidFill>
          </p:spPr>
          <p:txBody>
            <a:bodyPr wrap="square" rtlCol="0">
              <a:spAutoFit/>
            </a:bodyPr>
            <a:lstStyle/>
            <a:p>
              <a:pPr algn="ctr" rtl="1"/>
              <a:r>
                <a:rPr lang="fa-IR" sz="1800" b="0" u="none" strike="noStrike" kern="1200" baseline="0" dirty="0">
                  <a:solidFill>
                    <a:schemeClr val="bg1"/>
                  </a:solidFill>
                </a:rPr>
                <a:t>نیمه بالغ </a:t>
              </a:r>
              <a:endParaRPr lang="en-US" dirty="0">
                <a:solidFill>
                  <a:schemeClr val="bg1"/>
                </a:solidFill>
              </a:endParaRPr>
            </a:p>
          </p:txBody>
        </p:sp>
        <p:sp>
          <p:nvSpPr>
            <p:cNvPr id="6" name="TextBox 5">
              <a:extLst>
                <a:ext uri="{FF2B5EF4-FFF2-40B4-BE49-F238E27FC236}">
                  <a16:creationId xmlns:a16="http://schemas.microsoft.com/office/drawing/2014/main" id="{82B9675D-E945-446D-BC8E-A2CE43208702}"/>
                </a:ext>
              </a:extLst>
            </p:cNvPr>
            <p:cNvSpPr txBox="1"/>
            <p:nvPr/>
          </p:nvSpPr>
          <p:spPr>
            <a:xfrm>
              <a:off x="9006760" y="2009884"/>
              <a:ext cx="665389" cy="369332"/>
            </a:xfrm>
            <a:prstGeom prst="rect">
              <a:avLst/>
            </a:prstGeom>
            <a:solidFill>
              <a:srgbClr val="00B050"/>
            </a:solidFill>
          </p:spPr>
          <p:txBody>
            <a:bodyPr wrap="square" rtlCol="0">
              <a:spAutoFit/>
            </a:bodyPr>
            <a:lstStyle/>
            <a:p>
              <a:pPr algn="ctr" rtl="1"/>
              <a:r>
                <a:rPr lang="fa-IR" sz="1800" b="0" u="none" strike="noStrike" kern="1200" baseline="0" dirty="0">
                  <a:solidFill>
                    <a:schemeClr val="bg1"/>
                  </a:solidFill>
                </a:rPr>
                <a:t>بالغ</a:t>
              </a:r>
              <a:endParaRPr lang="en-US" dirty="0">
                <a:solidFill>
                  <a:schemeClr val="bg1"/>
                </a:solidFill>
              </a:endParaRPr>
            </a:p>
          </p:txBody>
        </p:sp>
      </p:grpSp>
      <p:cxnSp>
        <p:nvCxnSpPr>
          <p:cNvPr id="10" name="Straight Arrow Connector 9">
            <a:extLst>
              <a:ext uri="{FF2B5EF4-FFF2-40B4-BE49-F238E27FC236}">
                <a16:creationId xmlns:a16="http://schemas.microsoft.com/office/drawing/2014/main" id="{7CD6AD52-6F58-46E4-993E-AC610452D731}"/>
              </a:ext>
            </a:extLst>
          </p:cNvPr>
          <p:cNvCxnSpPr>
            <a:cxnSpLocks/>
          </p:cNvCxnSpPr>
          <p:nvPr/>
        </p:nvCxnSpPr>
        <p:spPr>
          <a:xfrm>
            <a:off x="2189935" y="4598495"/>
            <a:ext cx="6629386" cy="6632"/>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nvGrpSpPr>
          <p:cNvPr id="20" name="Group 19">
            <a:extLst>
              <a:ext uri="{FF2B5EF4-FFF2-40B4-BE49-F238E27FC236}">
                <a16:creationId xmlns:a16="http://schemas.microsoft.com/office/drawing/2014/main" id="{FF5C0268-C141-40EE-B0D1-0ADB1563B65F}"/>
              </a:ext>
            </a:extLst>
          </p:cNvPr>
          <p:cNvGrpSpPr/>
          <p:nvPr/>
        </p:nvGrpSpPr>
        <p:grpSpPr>
          <a:xfrm>
            <a:off x="2335690" y="2376350"/>
            <a:ext cx="5939667" cy="2757554"/>
            <a:chOff x="2335690" y="2376350"/>
            <a:chExt cx="5939667" cy="2757554"/>
          </a:xfrm>
        </p:grpSpPr>
        <p:sp>
          <p:nvSpPr>
            <p:cNvPr id="25" name="TextBox 24">
              <a:extLst>
                <a:ext uri="{FF2B5EF4-FFF2-40B4-BE49-F238E27FC236}">
                  <a16:creationId xmlns:a16="http://schemas.microsoft.com/office/drawing/2014/main" id="{D9A1FA11-6AAD-4E05-8583-D7E252844E47}"/>
                </a:ext>
              </a:extLst>
            </p:cNvPr>
            <p:cNvSpPr txBox="1"/>
            <p:nvPr/>
          </p:nvSpPr>
          <p:spPr>
            <a:xfrm>
              <a:off x="2335690" y="2376350"/>
              <a:ext cx="238545" cy="369332"/>
            </a:xfrm>
            <a:prstGeom prst="rect">
              <a:avLst/>
            </a:prstGeom>
            <a:noFill/>
          </p:spPr>
          <p:txBody>
            <a:bodyPr wrap="square" rtlCol="0">
              <a:spAutoFit/>
            </a:bodyPr>
            <a:lstStyle/>
            <a:p>
              <a:r>
                <a:rPr lang="fa-IR" dirty="0"/>
                <a:t>1</a:t>
              </a:r>
              <a:endParaRPr lang="en-US" dirty="0"/>
            </a:p>
          </p:txBody>
        </p:sp>
        <p:grpSp>
          <p:nvGrpSpPr>
            <p:cNvPr id="19" name="Group 18">
              <a:extLst>
                <a:ext uri="{FF2B5EF4-FFF2-40B4-BE49-F238E27FC236}">
                  <a16:creationId xmlns:a16="http://schemas.microsoft.com/office/drawing/2014/main" id="{D8681353-DCE4-448B-A7C1-1A92BF60870C}"/>
                </a:ext>
              </a:extLst>
            </p:cNvPr>
            <p:cNvGrpSpPr/>
            <p:nvPr/>
          </p:nvGrpSpPr>
          <p:grpSpPr>
            <a:xfrm>
              <a:off x="2540661" y="4757944"/>
              <a:ext cx="5734696" cy="375960"/>
              <a:chOff x="2540661" y="4757944"/>
              <a:chExt cx="5734696" cy="375960"/>
            </a:xfrm>
          </p:grpSpPr>
          <p:sp>
            <p:nvSpPr>
              <p:cNvPr id="8" name="TextBox 7">
                <a:extLst>
                  <a:ext uri="{FF2B5EF4-FFF2-40B4-BE49-F238E27FC236}">
                    <a16:creationId xmlns:a16="http://schemas.microsoft.com/office/drawing/2014/main" id="{FA483799-C8C5-4DAD-883B-5F85974F3B88}"/>
                  </a:ext>
                </a:extLst>
              </p:cNvPr>
              <p:cNvSpPr txBox="1"/>
              <p:nvPr/>
            </p:nvSpPr>
            <p:spPr>
              <a:xfrm>
                <a:off x="2540661" y="4760803"/>
                <a:ext cx="338818" cy="369332"/>
              </a:xfrm>
              <a:prstGeom prst="rect">
                <a:avLst/>
              </a:prstGeom>
              <a:noFill/>
            </p:spPr>
            <p:txBody>
              <a:bodyPr wrap="square" rtlCol="0">
                <a:spAutoFit/>
              </a:bodyPr>
              <a:lstStyle/>
              <a:p>
                <a:r>
                  <a:rPr lang="fa-IR" dirty="0"/>
                  <a:t>0</a:t>
                </a:r>
                <a:endParaRPr lang="en-US" dirty="0"/>
              </a:p>
            </p:txBody>
          </p:sp>
          <p:sp>
            <p:nvSpPr>
              <p:cNvPr id="9" name="TextBox 8">
                <a:extLst>
                  <a:ext uri="{FF2B5EF4-FFF2-40B4-BE49-F238E27FC236}">
                    <a16:creationId xmlns:a16="http://schemas.microsoft.com/office/drawing/2014/main" id="{329DA418-2B4B-4F90-920D-C31BD1CA4D48}"/>
                  </a:ext>
                </a:extLst>
              </p:cNvPr>
              <p:cNvSpPr txBox="1"/>
              <p:nvPr/>
            </p:nvSpPr>
            <p:spPr>
              <a:xfrm>
                <a:off x="3820309" y="4760803"/>
                <a:ext cx="378279" cy="369332"/>
              </a:xfrm>
              <a:prstGeom prst="rect">
                <a:avLst/>
              </a:prstGeom>
              <a:noFill/>
            </p:spPr>
            <p:txBody>
              <a:bodyPr wrap="square" rtlCol="0">
                <a:spAutoFit/>
              </a:bodyPr>
              <a:lstStyle/>
              <a:p>
                <a:r>
                  <a:rPr lang="fa-IR" dirty="0"/>
                  <a:t>25</a:t>
                </a:r>
                <a:endParaRPr lang="en-US" dirty="0"/>
              </a:p>
            </p:txBody>
          </p:sp>
          <p:sp>
            <p:nvSpPr>
              <p:cNvPr id="11" name="TextBox 10">
                <a:extLst>
                  <a:ext uri="{FF2B5EF4-FFF2-40B4-BE49-F238E27FC236}">
                    <a16:creationId xmlns:a16="http://schemas.microsoft.com/office/drawing/2014/main" id="{2A78AF47-6467-4A43-A0F0-DEE67DCAB33E}"/>
                  </a:ext>
                </a:extLst>
              </p:cNvPr>
              <p:cNvSpPr txBox="1"/>
              <p:nvPr/>
            </p:nvSpPr>
            <p:spPr>
              <a:xfrm>
                <a:off x="5175068" y="4757944"/>
                <a:ext cx="378279" cy="369332"/>
              </a:xfrm>
              <a:prstGeom prst="rect">
                <a:avLst/>
              </a:prstGeom>
              <a:noFill/>
            </p:spPr>
            <p:txBody>
              <a:bodyPr wrap="square" rtlCol="0">
                <a:spAutoFit/>
              </a:bodyPr>
              <a:lstStyle/>
              <a:p>
                <a:r>
                  <a:rPr lang="fa-IR" dirty="0"/>
                  <a:t>50</a:t>
                </a:r>
                <a:endParaRPr lang="en-US" dirty="0"/>
              </a:p>
            </p:txBody>
          </p:sp>
          <p:sp>
            <p:nvSpPr>
              <p:cNvPr id="12" name="TextBox 11">
                <a:extLst>
                  <a:ext uri="{FF2B5EF4-FFF2-40B4-BE49-F238E27FC236}">
                    <a16:creationId xmlns:a16="http://schemas.microsoft.com/office/drawing/2014/main" id="{1CAA224E-2F34-4A87-BD66-2A686F779905}"/>
                  </a:ext>
                </a:extLst>
              </p:cNvPr>
              <p:cNvSpPr txBox="1"/>
              <p:nvPr/>
            </p:nvSpPr>
            <p:spPr>
              <a:xfrm>
                <a:off x="6523466" y="4757944"/>
                <a:ext cx="378279" cy="369332"/>
              </a:xfrm>
              <a:prstGeom prst="rect">
                <a:avLst/>
              </a:prstGeom>
              <a:noFill/>
            </p:spPr>
            <p:txBody>
              <a:bodyPr wrap="square" rtlCol="0">
                <a:spAutoFit/>
              </a:bodyPr>
              <a:lstStyle/>
              <a:p>
                <a:r>
                  <a:rPr lang="fa-IR" dirty="0"/>
                  <a:t>75</a:t>
                </a:r>
                <a:endParaRPr lang="en-US" dirty="0"/>
              </a:p>
            </p:txBody>
          </p:sp>
          <p:sp>
            <p:nvSpPr>
              <p:cNvPr id="18" name="TextBox 17">
                <a:extLst>
                  <a:ext uri="{FF2B5EF4-FFF2-40B4-BE49-F238E27FC236}">
                    <a16:creationId xmlns:a16="http://schemas.microsoft.com/office/drawing/2014/main" id="{99A7FA7F-056C-47AC-A752-A3BAC6DBA5B0}"/>
                  </a:ext>
                </a:extLst>
              </p:cNvPr>
              <p:cNvSpPr txBox="1"/>
              <p:nvPr/>
            </p:nvSpPr>
            <p:spPr>
              <a:xfrm>
                <a:off x="7793665" y="4764572"/>
                <a:ext cx="481692" cy="369332"/>
              </a:xfrm>
              <a:prstGeom prst="rect">
                <a:avLst/>
              </a:prstGeom>
              <a:noFill/>
            </p:spPr>
            <p:txBody>
              <a:bodyPr wrap="square" rtlCol="0">
                <a:spAutoFit/>
              </a:bodyPr>
              <a:lstStyle/>
              <a:p>
                <a:r>
                  <a:rPr lang="fa-IR" dirty="0"/>
                  <a:t>100</a:t>
                </a:r>
                <a:endParaRPr lang="en-US" dirty="0"/>
              </a:p>
            </p:txBody>
          </p:sp>
        </p:grpSp>
      </p:grpSp>
      <p:sp>
        <p:nvSpPr>
          <p:cNvPr id="27" name="TextBox 26">
            <a:extLst>
              <a:ext uri="{FF2B5EF4-FFF2-40B4-BE49-F238E27FC236}">
                <a16:creationId xmlns:a16="http://schemas.microsoft.com/office/drawing/2014/main" id="{9555ABF9-34D4-431C-BFA5-78D576A957AC}"/>
              </a:ext>
            </a:extLst>
          </p:cNvPr>
          <p:cNvSpPr txBox="1"/>
          <p:nvPr/>
        </p:nvSpPr>
        <p:spPr>
          <a:xfrm>
            <a:off x="8478610" y="4757944"/>
            <a:ext cx="1943100" cy="369332"/>
          </a:xfrm>
          <a:prstGeom prst="rect">
            <a:avLst/>
          </a:prstGeom>
          <a:noFill/>
        </p:spPr>
        <p:txBody>
          <a:bodyPr wrap="square" rtlCol="0">
            <a:spAutoFit/>
          </a:bodyPr>
          <a:lstStyle/>
          <a:p>
            <a:pPr algn="ctr" rtl="1"/>
            <a:r>
              <a:rPr lang="fa-IR" dirty="0"/>
              <a:t>میزان حضور </a:t>
            </a:r>
            <a:r>
              <a:rPr lang="en-US" dirty="0"/>
              <a:t>Big Data</a:t>
            </a:r>
          </a:p>
        </p:txBody>
      </p:sp>
    </p:spTree>
    <p:extLst>
      <p:ext uri="{BB962C8B-B14F-4D97-AF65-F5344CB8AC3E}">
        <p14:creationId xmlns:p14="http://schemas.microsoft.com/office/powerpoint/2010/main" val="10551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
        <p:nvSpPr>
          <p:cNvPr id="2" name="Title 1"/>
          <p:cNvSpPr>
            <a:spLocks noGrp="1"/>
          </p:cNvSpPr>
          <p:nvPr>
            <p:ph type="title"/>
          </p:nvPr>
        </p:nvSpPr>
        <p:spPr>
          <a:xfrm>
            <a:off x="2231136" y="2834640"/>
            <a:ext cx="7729728" cy="1188720"/>
          </a:xfrm>
        </p:spPr>
        <p:style>
          <a:lnRef idx="3">
            <a:schemeClr val="lt1"/>
          </a:lnRef>
          <a:fillRef idx="1">
            <a:schemeClr val="dk1"/>
          </a:fillRef>
          <a:effectRef idx="1">
            <a:schemeClr val="dk1"/>
          </a:effectRef>
          <a:fontRef idx="minor">
            <a:schemeClr val="lt1"/>
          </a:fontRef>
        </p:style>
        <p:txBody>
          <a:bodyPr/>
          <a:lstStyle/>
          <a:p>
            <a:r>
              <a:rPr lang="en-US" dirty="0"/>
              <a:t>      Intro</a:t>
            </a:r>
          </a:p>
        </p:txBody>
      </p:sp>
      <p:sp>
        <p:nvSpPr>
          <p:cNvPr id="7" name="Rectangle 6"/>
          <p:cNvSpPr/>
          <p:nvPr/>
        </p:nvSpPr>
        <p:spPr>
          <a:xfrm>
            <a:off x="5374255" y="3235628"/>
            <a:ext cx="324927" cy="387467"/>
          </a:xfrm>
          <a:prstGeom prst="rect">
            <a:avLst/>
          </a:prstGeom>
          <a:blipFill>
            <a:blip r:embed="rId3">
              <a:lum bright="70000" contrast="-70000"/>
              <a:extLst>
                <a:ext uri="{28A0092B-C50C-407E-A947-70E740481C1C}">
                  <a14:useLocalDpi xmlns:a14="http://schemas.microsoft.com/office/drawing/2010/main" val="0"/>
                </a:ext>
              </a:extLst>
            </a:blip>
            <a:srcRect/>
            <a:stretch>
              <a:fillRect t="-13000" b="-13000"/>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1275426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45F42A31-4387-497A-9672-B84BAEBBC74E}"/>
              </a:ext>
            </a:extLst>
          </p:cNvPr>
          <p:cNvCxnSpPr>
            <a:cxnSpLocks/>
          </p:cNvCxnSpPr>
          <p:nvPr/>
        </p:nvCxnSpPr>
        <p:spPr>
          <a:xfrm flipV="1">
            <a:off x="2710070" y="1504122"/>
            <a:ext cx="0" cy="3107637"/>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695DC665-BC6F-4D75-9ADD-B9A0BEB90769}"/>
              </a:ext>
            </a:extLst>
          </p:cNvPr>
          <p:cNvCxnSpPr>
            <a:cxnSpLocks/>
          </p:cNvCxnSpPr>
          <p:nvPr/>
        </p:nvCxnSpPr>
        <p:spPr>
          <a:xfrm flipH="1">
            <a:off x="2692012" y="2696796"/>
            <a:ext cx="3952069"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C41FB427-885D-4E70-883A-4F34D2B6CF29}"/>
              </a:ext>
            </a:extLst>
          </p:cNvPr>
          <p:cNvSpPr txBox="1"/>
          <p:nvPr/>
        </p:nvSpPr>
        <p:spPr>
          <a:xfrm>
            <a:off x="2126974" y="947530"/>
            <a:ext cx="1053547" cy="461665"/>
          </a:xfrm>
          <a:prstGeom prst="rect">
            <a:avLst/>
          </a:prstGeom>
          <a:noFill/>
        </p:spPr>
        <p:txBody>
          <a:bodyPr wrap="square" rtlCol="0">
            <a:spAutoFit/>
          </a:bodyPr>
          <a:lstStyle/>
          <a:p>
            <a:pPr algn="ctr" rtl="1"/>
            <a:r>
              <a:rPr lang="fa-IR" sz="2400" dirty="0">
                <a:cs typeface="B Nazanin" panose="00000400000000000000" pitchFamily="2" charset="-78"/>
              </a:rPr>
              <a:t>امتیاز</a:t>
            </a:r>
            <a:endParaRPr lang="en-US" sz="2400" dirty="0">
              <a:cs typeface="B Nazanin" panose="00000400000000000000" pitchFamily="2" charset="-78"/>
            </a:endParaRPr>
          </a:p>
        </p:txBody>
      </p:sp>
      <p:grpSp>
        <p:nvGrpSpPr>
          <p:cNvPr id="17" name="Group 16">
            <a:extLst>
              <a:ext uri="{FF2B5EF4-FFF2-40B4-BE49-F238E27FC236}">
                <a16:creationId xmlns:a16="http://schemas.microsoft.com/office/drawing/2014/main" id="{E8B59E64-A768-4F78-94A0-BAD5AC7F116E}"/>
              </a:ext>
            </a:extLst>
          </p:cNvPr>
          <p:cNvGrpSpPr/>
          <p:nvPr/>
        </p:nvGrpSpPr>
        <p:grpSpPr>
          <a:xfrm>
            <a:off x="2710070" y="1990549"/>
            <a:ext cx="3982035" cy="2607946"/>
            <a:chOff x="2716695" y="2003820"/>
            <a:chExt cx="3982035" cy="2607946"/>
          </a:xfrm>
        </p:grpSpPr>
        <p:sp>
          <p:nvSpPr>
            <p:cNvPr id="13" name="Isosceles Triangle 12">
              <a:extLst>
                <a:ext uri="{FF2B5EF4-FFF2-40B4-BE49-F238E27FC236}">
                  <a16:creationId xmlns:a16="http://schemas.microsoft.com/office/drawing/2014/main" id="{805047A6-0D3F-4CDC-8E99-158CFB2B9655}"/>
                </a:ext>
              </a:extLst>
            </p:cNvPr>
            <p:cNvSpPr/>
            <p:nvPr/>
          </p:nvSpPr>
          <p:spPr>
            <a:xfrm>
              <a:off x="2716695" y="2710067"/>
              <a:ext cx="2643809" cy="1895067"/>
            </a:xfrm>
            <a:prstGeom prst="triangl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77238713-90B3-4BBF-BD7B-1026C6B4A80E}"/>
                </a:ext>
              </a:extLst>
            </p:cNvPr>
            <p:cNvSpPr/>
            <p:nvPr/>
          </p:nvSpPr>
          <p:spPr>
            <a:xfrm>
              <a:off x="4054921" y="2716699"/>
              <a:ext cx="2643809" cy="1895067"/>
            </a:xfrm>
            <a:prstGeom prst="triangl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BFD1639-D7AF-44F1-BB2E-9DD99EF26F1B}"/>
                </a:ext>
              </a:extLst>
            </p:cNvPr>
            <p:cNvSpPr txBox="1"/>
            <p:nvPr/>
          </p:nvSpPr>
          <p:spPr>
            <a:xfrm>
              <a:off x="3338038" y="2003820"/>
              <a:ext cx="593502" cy="3693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rtl="1"/>
              <a:r>
                <a:rPr lang="fa-IR" sz="1800" b="0" u="none" strike="noStrike" kern="1200" baseline="0" dirty="0">
                  <a:solidFill>
                    <a:schemeClr val="bg1"/>
                  </a:solidFill>
                </a:rPr>
                <a:t>نابالغ </a:t>
              </a:r>
              <a:endParaRPr lang="en-US" dirty="0">
                <a:solidFill>
                  <a:schemeClr val="bg1"/>
                </a:solidFill>
              </a:endParaRPr>
            </a:p>
          </p:txBody>
        </p:sp>
        <p:sp>
          <p:nvSpPr>
            <p:cNvPr id="6" name="TextBox 5">
              <a:extLst>
                <a:ext uri="{FF2B5EF4-FFF2-40B4-BE49-F238E27FC236}">
                  <a16:creationId xmlns:a16="http://schemas.microsoft.com/office/drawing/2014/main" id="{82B9675D-E945-446D-BC8E-A2CE43208702}"/>
                </a:ext>
              </a:extLst>
            </p:cNvPr>
            <p:cNvSpPr txBox="1"/>
            <p:nvPr/>
          </p:nvSpPr>
          <p:spPr>
            <a:xfrm>
              <a:off x="5044130" y="2009884"/>
              <a:ext cx="665389" cy="369332"/>
            </a:xfrm>
            <a:prstGeom prst="rect">
              <a:avLst/>
            </a:prstGeom>
            <a:solidFill>
              <a:srgbClr val="00B050"/>
            </a:solidFill>
          </p:spPr>
          <p:txBody>
            <a:bodyPr wrap="square" rtlCol="0">
              <a:spAutoFit/>
            </a:bodyPr>
            <a:lstStyle/>
            <a:p>
              <a:pPr algn="ctr" rtl="1"/>
              <a:r>
                <a:rPr lang="fa-IR" sz="1800" b="0" u="none" strike="noStrike" kern="1200" baseline="0" dirty="0">
                  <a:solidFill>
                    <a:schemeClr val="bg1"/>
                  </a:solidFill>
                </a:rPr>
                <a:t>بالغ</a:t>
              </a:r>
              <a:endParaRPr lang="en-US" dirty="0">
                <a:solidFill>
                  <a:schemeClr val="bg1"/>
                </a:solidFill>
              </a:endParaRPr>
            </a:p>
          </p:txBody>
        </p:sp>
      </p:grpSp>
      <p:cxnSp>
        <p:nvCxnSpPr>
          <p:cNvPr id="10" name="Straight Arrow Connector 9">
            <a:extLst>
              <a:ext uri="{FF2B5EF4-FFF2-40B4-BE49-F238E27FC236}">
                <a16:creationId xmlns:a16="http://schemas.microsoft.com/office/drawing/2014/main" id="{7CD6AD52-6F58-46E4-993E-AC610452D731}"/>
              </a:ext>
            </a:extLst>
          </p:cNvPr>
          <p:cNvCxnSpPr>
            <a:cxnSpLocks/>
          </p:cNvCxnSpPr>
          <p:nvPr/>
        </p:nvCxnSpPr>
        <p:spPr>
          <a:xfrm>
            <a:off x="2490107" y="4586890"/>
            <a:ext cx="4804682" cy="1659"/>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grpSp>
        <p:nvGrpSpPr>
          <p:cNvPr id="20" name="Group 19">
            <a:extLst>
              <a:ext uri="{FF2B5EF4-FFF2-40B4-BE49-F238E27FC236}">
                <a16:creationId xmlns:a16="http://schemas.microsoft.com/office/drawing/2014/main" id="{FF5C0268-C141-40EE-B0D1-0ADB1563B65F}"/>
              </a:ext>
            </a:extLst>
          </p:cNvPr>
          <p:cNvGrpSpPr/>
          <p:nvPr/>
        </p:nvGrpSpPr>
        <p:grpSpPr>
          <a:xfrm>
            <a:off x="2335690" y="2376350"/>
            <a:ext cx="4589427" cy="2753785"/>
            <a:chOff x="2335690" y="2376350"/>
            <a:chExt cx="4589427" cy="2753785"/>
          </a:xfrm>
        </p:grpSpPr>
        <p:sp>
          <p:nvSpPr>
            <p:cNvPr id="25" name="TextBox 24">
              <a:extLst>
                <a:ext uri="{FF2B5EF4-FFF2-40B4-BE49-F238E27FC236}">
                  <a16:creationId xmlns:a16="http://schemas.microsoft.com/office/drawing/2014/main" id="{D9A1FA11-6AAD-4E05-8583-D7E252844E47}"/>
                </a:ext>
              </a:extLst>
            </p:cNvPr>
            <p:cNvSpPr txBox="1"/>
            <p:nvPr/>
          </p:nvSpPr>
          <p:spPr>
            <a:xfrm>
              <a:off x="2335690" y="2376350"/>
              <a:ext cx="238545" cy="369332"/>
            </a:xfrm>
            <a:prstGeom prst="rect">
              <a:avLst/>
            </a:prstGeom>
            <a:noFill/>
          </p:spPr>
          <p:txBody>
            <a:bodyPr wrap="square" rtlCol="0">
              <a:spAutoFit/>
            </a:bodyPr>
            <a:lstStyle/>
            <a:p>
              <a:r>
                <a:rPr lang="fa-IR" dirty="0"/>
                <a:t>1</a:t>
              </a:r>
              <a:endParaRPr lang="en-US" dirty="0"/>
            </a:p>
          </p:txBody>
        </p:sp>
        <p:grpSp>
          <p:nvGrpSpPr>
            <p:cNvPr id="19" name="Group 18">
              <a:extLst>
                <a:ext uri="{FF2B5EF4-FFF2-40B4-BE49-F238E27FC236}">
                  <a16:creationId xmlns:a16="http://schemas.microsoft.com/office/drawing/2014/main" id="{D8681353-DCE4-448B-A7C1-1A92BF60870C}"/>
                </a:ext>
              </a:extLst>
            </p:cNvPr>
            <p:cNvGrpSpPr/>
            <p:nvPr/>
          </p:nvGrpSpPr>
          <p:grpSpPr>
            <a:xfrm>
              <a:off x="2540661" y="4757944"/>
              <a:ext cx="4384456" cy="372191"/>
              <a:chOff x="2540661" y="4757944"/>
              <a:chExt cx="4384456" cy="372191"/>
            </a:xfrm>
          </p:grpSpPr>
          <p:sp>
            <p:nvSpPr>
              <p:cNvPr id="8" name="TextBox 7">
                <a:extLst>
                  <a:ext uri="{FF2B5EF4-FFF2-40B4-BE49-F238E27FC236}">
                    <a16:creationId xmlns:a16="http://schemas.microsoft.com/office/drawing/2014/main" id="{FA483799-C8C5-4DAD-883B-5F85974F3B88}"/>
                  </a:ext>
                </a:extLst>
              </p:cNvPr>
              <p:cNvSpPr txBox="1"/>
              <p:nvPr/>
            </p:nvSpPr>
            <p:spPr>
              <a:xfrm>
                <a:off x="2540661" y="4760803"/>
                <a:ext cx="338818" cy="369332"/>
              </a:xfrm>
              <a:prstGeom prst="rect">
                <a:avLst/>
              </a:prstGeom>
              <a:noFill/>
            </p:spPr>
            <p:txBody>
              <a:bodyPr wrap="square" rtlCol="0">
                <a:spAutoFit/>
              </a:bodyPr>
              <a:lstStyle/>
              <a:p>
                <a:pPr algn="ctr"/>
                <a:r>
                  <a:rPr lang="fa-IR" dirty="0"/>
                  <a:t>0</a:t>
                </a:r>
                <a:endParaRPr lang="en-US" dirty="0"/>
              </a:p>
            </p:txBody>
          </p:sp>
          <p:sp>
            <p:nvSpPr>
              <p:cNvPr id="9" name="TextBox 8">
                <a:extLst>
                  <a:ext uri="{FF2B5EF4-FFF2-40B4-BE49-F238E27FC236}">
                    <a16:creationId xmlns:a16="http://schemas.microsoft.com/office/drawing/2014/main" id="{329DA418-2B4B-4F90-920D-C31BD1CA4D48}"/>
                  </a:ext>
                </a:extLst>
              </p:cNvPr>
              <p:cNvSpPr txBox="1"/>
              <p:nvPr/>
            </p:nvSpPr>
            <p:spPr>
              <a:xfrm>
                <a:off x="3845473" y="4760803"/>
                <a:ext cx="378279" cy="369332"/>
              </a:xfrm>
              <a:prstGeom prst="rect">
                <a:avLst/>
              </a:prstGeom>
              <a:noFill/>
            </p:spPr>
            <p:txBody>
              <a:bodyPr wrap="square" rtlCol="0">
                <a:spAutoFit/>
              </a:bodyPr>
              <a:lstStyle/>
              <a:p>
                <a:pPr algn="ctr"/>
                <a:r>
                  <a:rPr lang="fa-IR" dirty="0"/>
                  <a:t>34</a:t>
                </a:r>
                <a:endParaRPr lang="en-US" dirty="0"/>
              </a:p>
            </p:txBody>
          </p:sp>
          <p:sp>
            <p:nvSpPr>
              <p:cNvPr id="11" name="TextBox 10">
                <a:extLst>
                  <a:ext uri="{FF2B5EF4-FFF2-40B4-BE49-F238E27FC236}">
                    <a16:creationId xmlns:a16="http://schemas.microsoft.com/office/drawing/2014/main" id="{2A78AF47-6467-4A43-A0F0-DEE67DCAB33E}"/>
                  </a:ext>
                </a:extLst>
              </p:cNvPr>
              <p:cNvSpPr txBox="1"/>
              <p:nvPr/>
            </p:nvSpPr>
            <p:spPr>
              <a:xfrm>
                <a:off x="5103770" y="4757944"/>
                <a:ext cx="493467" cy="369332"/>
              </a:xfrm>
              <a:prstGeom prst="rect">
                <a:avLst/>
              </a:prstGeom>
              <a:noFill/>
            </p:spPr>
            <p:txBody>
              <a:bodyPr wrap="square" rtlCol="0">
                <a:spAutoFit/>
              </a:bodyPr>
              <a:lstStyle/>
              <a:p>
                <a:pPr algn="ctr"/>
                <a:r>
                  <a:rPr lang="en-US" dirty="0">
                    <a:latin typeface="Majalla UI (Body)"/>
                    <a:cs typeface="B Nazanin" panose="00000400000000000000" pitchFamily="2" charset="-78"/>
                  </a:rPr>
                  <a:t>67</a:t>
                </a:r>
              </a:p>
            </p:txBody>
          </p:sp>
          <p:sp>
            <p:nvSpPr>
              <p:cNvPr id="12" name="TextBox 11">
                <a:extLst>
                  <a:ext uri="{FF2B5EF4-FFF2-40B4-BE49-F238E27FC236}">
                    <a16:creationId xmlns:a16="http://schemas.microsoft.com/office/drawing/2014/main" id="{1CAA224E-2F34-4A87-BD66-2A686F779905}"/>
                  </a:ext>
                </a:extLst>
              </p:cNvPr>
              <p:cNvSpPr txBox="1"/>
              <p:nvPr/>
            </p:nvSpPr>
            <p:spPr>
              <a:xfrm>
                <a:off x="6443425" y="4757944"/>
                <a:ext cx="481692" cy="369332"/>
              </a:xfrm>
              <a:prstGeom prst="rect">
                <a:avLst/>
              </a:prstGeom>
              <a:noFill/>
            </p:spPr>
            <p:txBody>
              <a:bodyPr wrap="square" rtlCol="0">
                <a:spAutoFit/>
              </a:bodyPr>
              <a:lstStyle/>
              <a:p>
                <a:pPr algn="ctr"/>
                <a:r>
                  <a:rPr lang="en-US" dirty="0">
                    <a:latin typeface="Majalla UI (Body)"/>
                  </a:rPr>
                  <a:t>100</a:t>
                </a:r>
              </a:p>
            </p:txBody>
          </p:sp>
        </p:grpSp>
      </p:grpSp>
      <p:sp>
        <p:nvSpPr>
          <p:cNvPr id="27" name="TextBox 26">
            <a:extLst>
              <a:ext uri="{FF2B5EF4-FFF2-40B4-BE49-F238E27FC236}">
                <a16:creationId xmlns:a16="http://schemas.microsoft.com/office/drawing/2014/main" id="{9555ABF9-34D4-431C-BFA5-78D576A957AC}"/>
              </a:ext>
            </a:extLst>
          </p:cNvPr>
          <p:cNvSpPr txBox="1"/>
          <p:nvPr/>
        </p:nvSpPr>
        <p:spPr>
          <a:xfrm>
            <a:off x="7312847" y="4589138"/>
            <a:ext cx="1943100" cy="369332"/>
          </a:xfrm>
          <a:prstGeom prst="rect">
            <a:avLst/>
          </a:prstGeom>
          <a:noFill/>
        </p:spPr>
        <p:txBody>
          <a:bodyPr wrap="square" rtlCol="0">
            <a:spAutoFit/>
          </a:bodyPr>
          <a:lstStyle/>
          <a:p>
            <a:pPr algn="ctr" rtl="1"/>
            <a:r>
              <a:rPr lang="fa-IR" dirty="0"/>
              <a:t>میزان حضور </a:t>
            </a:r>
            <a:r>
              <a:rPr lang="en-US" dirty="0"/>
              <a:t>Big Data</a:t>
            </a:r>
          </a:p>
        </p:txBody>
      </p:sp>
      <p:sp>
        <p:nvSpPr>
          <p:cNvPr id="31" name="Oval 30">
            <a:extLst>
              <a:ext uri="{FF2B5EF4-FFF2-40B4-BE49-F238E27FC236}">
                <a16:creationId xmlns:a16="http://schemas.microsoft.com/office/drawing/2014/main" id="{346EB038-6382-473C-ACFD-5FC7E83A3960}"/>
              </a:ext>
            </a:extLst>
          </p:cNvPr>
          <p:cNvSpPr/>
          <p:nvPr/>
        </p:nvSpPr>
        <p:spPr>
          <a:xfrm>
            <a:off x="4423771" y="4516475"/>
            <a:ext cx="137160" cy="13716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47FEF9EE-0E43-4E23-A714-AE6D8E18434F}"/>
              </a:ext>
            </a:extLst>
          </p:cNvPr>
          <p:cNvCxnSpPr/>
          <p:nvPr/>
        </p:nvCxnSpPr>
        <p:spPr>
          <a:xfrm flipV="1">
            <a:off x="4497798" y="2730818"/>
            <a:ext cx="0" cy="181967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90E107AA-1075-4BB6-92A2-5FD1E5BC92F1}"/>
              </a:ext>
            </a:extLst>
          </p:cNvPr>
          <p:cNvCxnSpPr>
            <a:cxnSpLocks/>
          </p:cNvCxnSpPr>
          <p:nvPr/>
        </p:nvCxnSpPr>
        <p:spPr>
          <a:xfrm flipH="1">
            <a:off x="2710070" y="3918857"/>
            <a:ext cx="1781718"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23F1C4CF-A3D5-42D1-9F42-00DE7ADFDC0A}"/>
              </a:ext>
            </a:extLst>
          </p:cNvPr>
          <p:cNvCxnSpPr>
            <a:cxnSpLocks/>
          </p:cNvCxnSpPr>
          <p:nvPr/>
        </p:nvCxnSpPr>
        <p:spPr>
          <a:xfrm flipH="1">
            <a:off x="2691024" y="3393624"/>
            <a:ext cx="1781718"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40421EE2-3DA9-4F8F-822E-C1A8191CBCAF}"/>
              </a:ext>
            </a:extLst>
          </p:cNvPr>
          <p:cNvSpPr txBox="1"/>
          <p:nvPr/>
        </p:nvSpPr>
        <p:spPr>
          <a:xfrm>
            <a:off x="2253377" y="3212650"/>
            <a:ext cx="420420" cy="369332"/>
          </a:xfrm>
          <a:prstGeom prst="rect">
            <a:avLst/>
          </a:prstGeom>
          <a:noFill/>
        </p:spPr>
        <p:txBody>
          <a:bodyPr wrap="square" rtlCol="0">
            <a:spAutoFit/>
          </a:bodyPr>
          <a:lstStyle/>
          <a:p>
            <a:pPr algn="ctr"/>
            <a:r>
              <a:rPr lang="en-US" dirty="0">
                <a:latin typeface="Majalla UI (Body)"/>
              </a:rPr>
              <a:t>0.6</a:t>
            </a:r>
          </a:p>
        </p:txBody>
      </p:sp>
      <p:sp>
        <p:nvSpPr>
          <p:cNvPr id="41" name="TextBox 40">
            <a:extLst>
              <a:ext uri="{FF2B5EF4-FFF2-40B4-BE49-F238E27FC236}">
                <a16:creationId xmlns:a16="http://schemas.microsoft.com/office/drawing/2014/main" id="{B9E7B6BF-0FB0-4E3C-BB20-8A1AF5D4E9B2}"/>
              </a:ext>
            </a:extLst>
          </p:cNvPr>
          <p:cNvSpPr txBox="1"/>
          <p:nvPr/>
        </p:nvSpPr>
        <p:spPr>
          <a:xfrm>
            <a:off x="2194263" y="3721372"/>
            <a:ext cx="538257" cy="369332"/>
          </a:xfrm>
          <a:prstGeom prst="rect">
            <a:avLst/>
          </a:prstGeom>
          <a:noFill/>
        </p:spPr>
        <p:txBody>
          <a:bodyPr wrap="square" rtlCol="0">
            <a:spAutoFit/>
          </a:bodyPr>
          <a:lstStyle/>
          <a:p>
            <a:pPr algn="ctr"/>
            <a:r>
              <a:rPr lang="en-US" dirty="0">
                <a:latin typeface="Majalla UI (Body)"/>
              </a:rPr>
              <a:t>0.35</a:t>
            </a:r>
          </a:p>
        </p:txBody>
      </p:sp>
    </p:spTree>
    <p:extLst>
      <p:ext uri="{BB962C8B-B14F-4D97-AF65-F5344CB8AC3E}">
        <p14:creationId xmlns:p14="http://schemas.microsoft.com/office/powerpoint/2010/main" val="1734384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99C69C4-B6B2-42E9-B552-24750CE2C385}"/>
              </a:ext>
            </a:extLst>
          </p:cNvPr>
          <p:cNvGrpSpPr/>
          <p:nvPr/>
        </p:nvGrpSpPr>
        <p:grpSpPr>
          <a:xfrm>
            <a:off x="1709529" y="2494722"/>
            <a:ext cx="1828801" cy="1828800"/>
            <a:chOff x="1961317" y="2494722"/>
            <a:chExt cx="1828801" cy="1828800"/>
          </a:xfrm>
        </p:grpSpPr>
        <p:sp>
          <p:nvSpPr>
            <p:cNvPr id="4" name="Rectangle 3">
              <a:extLst>
                <a:ext uri="{FF2B5EF4-FFF2-40B4-BE49-F238E27FC236}">
                  <a16:creationId xmlns:a16="http://schemas.microsoft.com/office/drawing/2014/main" id="{0CA6527A-0BB8-4559-85F8-C52408C2A379}"/>
                </a:ext>
              </a:extLst>
            </p:cNvPr>
            <p:cNvSpPr/>
            <p:nvPr/>
          </p:nvSpPr>
          <p:spPr>
            <a:xfrm>
              <a:off x="1961318" y="2494722"/>
              <a:ext cx="1828800" cy="1828800"/>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B1AA88-C75C-4786-A7D4-5F5D034F46F2}"/>
                </a:ext>
              </a:extLst>
            </p:cNvPr>
            <p:cNvSpPr txBox="1"/>
            <p:nvPr/>
          </p:nvSpPr>
          <p:spPr>
            <a:xfrm>
              <a:off x="1961317" y="2722787"/>
              <a:ext cx="1828800" cy="1384995"/>
            </a:xfrm>
            <a:prstGeom prst="rect">
              <a:avLst/>
            </a:prstGeom>
            <a:noFill/>
          </p:spPr>
          <p:txBody>
            <a:bodyPr wrap="square" rtlCol="0">
              <a:spAutoFit/>
            </a:bodyPr>
            <a:lstStyle/>
            <a:p>
              <a:pPr algn="ctr"/>
              <a:r>
                <a:rPr lang="fa-IR" sz="2800" dirty="0"/>
                <a:t>مبدل</a:t>
              </a:r>
              <a:br>
                <a:rPr lang="fa-IR" sz="2800" dirty="0"/>
              </a:br>
              <a:r>
                <a:rPr lang="fa-IR" sz="2800" dirty="0"/>
                <a:t> فازی</a:t>
              </a:r>
            </a:p>
            <a:p>
              <a:pPr algn="ctr"/>
              <a:r>
                <a:rPr lang="fa-IR" sz="2800" dirty="0"/>
                <a:t>(فازیفایر)</a:t>
              </a:r>
              <a:endParaRPr lang="en-US" sz="2800" dirty="0"/>
            </a:p>
          </p:txBody>
        </p:sp>
      </p:grpSp>
      <p:grpSp>
        <p:nvGrpSpPr>
          <p:cNvPr id="11" name="Group 10">
            <a:extLst>
              <a:ext uri="{FF2B5EF4-FFF2-40B4-BE49-F238E27FC236}">
                <a16:creationId xmlns:a16="http://schemas.microsoft.com/office/drawing/2014/main" id="{630C4F50-98A5-4016-AE76-EFF80EFD85BE}"/>
              </a:ext>
            </a:extLst>
          </p:cNvPr>
          <p:cNvGrpSpPr/>
          <p:nvPr/>
        </p:nvGrpSpPr>
        <p:grpSpPr>
          <a:xfrm>
            <a:off x="8726559" y="2514600"/>
            <a:ext cx="1828800" cy="1828800"/>
            <a:chOff x="8401884" y="2494722"/>
            <a:chExt cx="1828800" cy="1828800"/>
          </a:xfrm>
        </p:grpSpPr>
        <p:sp>
          <p:nvSpPr>
            <p:cNvPr id="5" name="Rectangle 4">
              <a:extLst>
                <a:ext uri="{FF2B5EF4-FFF2-40B4-BE49-F238E27FC236}">
                  <a16:creationId xmlns:a16="http://schemas.microsoft.com/office/drawing/2014/main" id="{D77D7B12-4181-4AB3-A019-C7635EC0859A}"/>
                </a:ext>
              </a:extLst>
            </p:cNvPr>
            <p:cNvSpPr/>
            <p:nvPr/>
          </p:nvSpPr>
          <p:spPr>
            <a:xfrm>
              <a:off x="8401884" y="2494722"/>
              <a:ext cx="1828800" cy="1828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E44393-96D5-44ED-99CA-BE9BF5E4BDB0}"/>
                </a:ext>
              </a:extLst>
            </p:cNvPr>
            <p:cNvSpPr txBox="1"/>
            <p:nvPr/>
          </p:nvSpPr>
          <p:spPr>
            <a:xfrm>
              <a:off x="8401884" y="2716624"/>
              <a:ext cx="1828799" cy="1384995"/>
            </a:xfrm>
            <a:prstGeom prst="rect">
              <a:avLst/>
            </a:prstGeom>
            <a:noFill/>
          </p:spPr>
          <p:txBody>
            <a:bodyPr wrap="square" rtlCol="0">
              <a:spAutoFit/>
            </a:bodyPr>
            <a:lstStyle/>
            <a:p>
              <a:pPr algn="ctr" rtl="1"/>
              <a:r>
                <a:rPr lang="fa-IR" sz="2800" dirty="0">
                  <a:solidFill>
                    <a:schemeClr val="bg1"/>
                  </a:solidFill>
                </a:rPr>
                <a:t>مبدل</a:t>
              </a:r>
              <a:br>
                <a:rPr lang="fa-IR" sz="2800" dirty="0">
                  <a:solidFill>
                    <a:schemeClr val="bg1"/>
                  </a:solidFill>
                </a:rPr>
              </a:br>
              <a:r>
                <a:rPr lang="fa-IR" sz="2800" dirty="0">
                  <a:solidFill>
                    <a:schemeClr val="bg1"/>
                  </a:solidFill>
                </a:rPr>
                <a:t>معکوس فازی</a:t>
              </a:r>
              <a:br>
                <a:rPr lang="fa-IR" sz="2800" dirty="0">
                  <a:solidFill>
                    <a:schemeClr val="bg1"/>
                  </a:solidFill>
                </a:rPr>
              </a:br>
              <a:r>
                <a:rPr lang="fa-IR" sz="2800" dirty="0">
                  <a:solidFill>
                    <a:schemeClr val="bg1"/>
                  </a:solidFill>
                </a:rPr>
                <a:t>(دی فازیفایر)</a:t>
              </a:r>
              <a:endParaRPr lang="en-US" sz="2800" dirty="0">
                <a:solidFill>
                  <a:schemeClr val="bg1"/>
                </a:solidFill>
              </a:endParaRPr>
            </a:p>
          </p:txBody>
        </p:sp>
      </p:grpSp>
      <p:grpSp>
        <p:nvGrpSpPr>
          <p:cNvPr id="15" name="Group 14">
            <a:extLst>
              <a:ext uri="{FF2B5EF4-FFF2-40B4-BE49-F238E27FC236}">
                <a16:creationId xmlns:a16="http://schemas.microsoft.com/office/drawing/2014/main" id="{80013EB0-28D9-4045-9436-EFA7AEC5B05A}"/>
              </a:ext>
            </a:extLst>
          </p:cNvPr>
          <p:cNvGrpSpPr/>
          <p:nvPr/>
        </p:nvGrpSpPr>
        <p:grpSpPr>
          <a:xfrm>
            <a:off x="4479235" y="115964"/>
            <a:ext cx="3233530" cy="1325217"/>
            <a:chOff x="4479235" y="593038"/>
            <a:chExt cx="3233530" cy="1325217"/>
          </a:xfrm>
        </p:grpSpPr>
        <p:sp>
          <p:nvSpPr>
            <p:cNvPr id="7" name="Rectangle 6">
              <a:extLst>
                <a:ext uri="{FF2B5EF4-FFF2-40B4-BE49-F238E27FC236}">
                  <a16:creationId xmlns:a16="http://schemas.microsoft.com/office/drawing/2014/main" id="{40E6E0FC-EECC-46AA-B87D-C795C0A59DF9}"/>
                </a:ext>
              </a:extLst>
            </p:cNvPr>
            <p:cNvSpPr/>
            <p:nvPr/>
          </p:nvSpPr>
          <p:spPr>
            <a:xfrm>
              <a:off x="4479235" y="593038"/>
              <a:ext cx="3233530" cy="1325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994F8F2-1066-4DB9-A0CB-5A46F8008CDF}"/>
                </a:ext>
              </a:extLst>
            </p:cNvPr>
            <p:cNvSpPr txBox="1"/>
            <p:nvPr/>
          </p:nvSpPr>
          <p:spPr>
            <a:xfrm>
              <a:off x="4837043" y="994036"/>
              <a:ext cx="2517913" cy="523220"/>
            </a:xfrm>
            <a:prstGeom prst="rect">
              <a:avLst/>
            </a:prstGeom>
            <a:noFill/>
          </p:spPr>
          <p:txBody>
            <a:bodyPr wrap="square" rtlCol="0">
              <a:spAutoFit/>
            </a:bodyPr>
            <a:lstStyle/>
            <a:p>
              <a:pPr algn="ctr" rtl="1"/>
              <a:r>
                <a:rPr lang="fa-IR" sz="2800" dirty="0"/>
                <a:t>قوانین فازی</a:t>
              </a:r>
              <a:endParaRPr lang="en-US" sz="2800" dirty="0"/>
            </a:p>
          </p:txBody>
        </p:sp>
      </p:grpSp>
      <p:grpSp>
        <p:nvGrpSpPr>
          <p:cNvPr id="14" name="Group 13">
            <a:extLst>
              <a:ext uri="{FF2B5EF4-FFF2-40B4-BE49-F238E27FC236}">
                <a16:creationId xmlns:a16="http://schemas.microsoft.com/office/drawing/2014/main" id="{FC2891D9-69C6-4497-9D4B-0AA74E9B07B6}"/>
              </a:ext>
            </a:extLst>
          </p:cNvPr>
          <p:cNvGrpSpPr/>
          <p:nvPr/>
        </p:nvGrpSpPr>
        <p:grpSpPr>
          <a:xfrm>
            <a:off x="4479234" y="5118643"/>
            <a:ext cx="3233530" cy="1325217"/>
            <a:chOff x="4479235" y="4429538"/>
            <a:chExt cx="3233530" cy="1325217"/>
          </a:xfrm>
        </p:grpSpPr>
        <p:sp>
          <p:nvSpPr>
            <p:cNvPr id="6" name="Rectangle 5">
              <a:extLst>
                <a:ext uri="{FF2B5EF4-FFF2-40B4-BE49-F238E27FC236}">
                  <a16:creationId xmlns:a16="http://schemas.microsoft.com/office/drawing/2014/main" id="{BA686BA8-0F31-41BA-B888-7362AE633F21}"/>
                </a:ext>
              </a:extLst>
            </p:cNvPr>
            <p:cNvSpPr/>
            <p:nvPr/>
          </p:nvSpPr>
          <p:spPr>
            <a:xfrm>
              <a:off x="4479235" y="4429538"/>
              <a:ext cx="3233530" cy="1325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A7AB4CE-C0EA-4E3E-89B1-3C914EBFEAF3}"/>
                </a:ext>
              </a:extLst>
            </p:cNvPr>
            <p:cNvSpPr txBox="1"/>
            <p:nvPr/>
          </p:nvSpPr>
          <p:spPr>
            <a:xfrm>
              <a:off x="4837042" y="4830536"/>
              <a:ext cx="2517913" cy="523220"/>
            </a:xfrm>
            <a:prstGeom prst="rect">
              <a:avLst/>
            </a:prstGeom>
            <a:noFill/>
          </p:spPr>
          <p:txBody>
            <a:bodyPr wrap="square" rtlCol="0">
              <a:spAutoFit/>
            </a:bodyPr>
            <a:lstStyle/>
            <a:p>
              <a:pPr algn="r" rtl="1"/>
              <a:r>
                <a:rPr lang="fa-IR" sz="2800" dirty="0"/>
                <a:t>سیستم استنتاج فازی</a:t>
              </a:r>
              <a:endParaRPr lang="en-US" sz="2800" dirty="0"/>
            </a:p>
          </p:txBody>
        </p:sp>
      </p:grpSp>
      <p:cxnSp>
        <p:nvCxnSpPr>
          <p:cNvPr id="30" name="Connector: Elbow 29">
            <a:extLst>
              <a:ext uri="{FF2B5EF4-FFF2-40B4-BE49-F238E27FC236}">
                <a16:creationId xmlns:a16="http://schemas.microsoft.com/office/drawing/2014/main" id="{2D271BF7-1ABC-4406-BCF0-B01DD3C46F30}"/>
              </a:ext>
            </a:extLst>
          </p:cNvPr>
          <p:cNvCxnSpPr>
            <a:stCxn id="4" idx="2"/>
            <a:endCxn id="6" idx="1"/>
          </p:cNvCxnSpPr>
          <p:nvPr/>
        </p:nvCxnSpPr>
        <p:spPr>
          <a:xfrm rot="16200000" flipH="1">
            <a:off x="2822717" y="4124735"/>
            <a:ext cx="1457730" cy="1855304"/>
          </a:xfrm>
          <a:prstGeom prst="bentConnector2">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773BC9BB-94A4-499B-93CA-8F1FB317633D}"/>
              </a:ext>
            </a:extLst>
          </p:cNvPr>
          <p:cNvCxnSpPr>
            <a:stCxn id="7" idx="2"/>
            <a:endCxn id="6" idx="0"/>
          </p:cNvCxnSpPr>
          <p:nvPr/>
        </p:nvCxnSpPr>
        <p:spPr>
          <a:xfrm flipH="1">
            <a:off x="6095999" y="1441181"/>
            <a:ext cx="1" cy="3677462"/>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34" name="Connector: Elbow 33">
            <a:extLst>
              <a:ext uri="{FF2B5EF4-FFF2-40B4-BE49-F238E27FC236}">
                <a16:creationId xmlns:a16="http://schemas.microsoft.com/office/drawing/2014/main" id="{91F3FD0D-1952-4321-8986-DD8AA924EA58}"/>
              </a:ext>
            </a:extLst>
          </p:cNvPr>
          <p:cNvCxnSpPr>
            <a:stCxn id="6" idx="3"/>
            <a:endCxn id="5" idx="2"/>
          </p:cNvCxnSpPr>
          <p:nvPr/>
        </p:nvCxnSpPr>
        <p:spPr>
          <a:xfrm flipV="1">
            <a:off x="7712764" y="4343400"/>
            <a:ext cx="1928195" cy="1437852"/>
          </a:xfrm>
          <a:prstGeom prst="bentConnector2">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6C2C5445-C42E-46E5-8B7E-C2C89B088010}"/>
              </a:ext>
            </a:extLst>
          </p:cNvPr>
          <p:cNvCxnSpPr>
            <a:cxnSpLocks/>
            <a:endCxn id="4" idx="1"/>
          </p:cNvCxnSpPr>
          <p:nvPr/>
        </p:nvCxnSpPr>
        <p:spPr>
          <a:xfrm>
            <a:off x="125896" y="3409122"/>
            <a:ext cx="15836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02AA1CD-2545-4321-8664-C1C4654DB5D1}"/>
              </a:ext>
            </a:extLst>
          </p:cNvPr>
          <p:cNvCxnSpPr>
            <a:cxnSpLocks/>
          </p:cNvCxnSpPr>
          <p:nvPr/>
        </p:nvCxnSpPr>
        <p:spPr>
          <a:xfrm>
            <a:off x="10555359" y="3409122"/>
            <a:ext cx="15836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04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fa-IR" dirty="0">
                <a:solidFill>
                  <a:srgbClr val="FFFFFF"/>
                </a:solidFill>
              </a:rPr>
              <a:t>منطق فازی</a:t>
            </a:r>
            <a:endParaRPr lang="en-US" dirty="0">
              <a:solidFill>
                <a:srgbClr val="FFFFFF"/>
              </a:solidFill>
            </a:endParaRPr>
          </a:p>
        </p:txBody>
      </p:sp>
      <p:sp>
        <p:nvSpPr>
          <p:cNvPr id="6" name="Rectangle 5"/>
          <p:cNvSpPr/>
          <p:nvPr/>
        </p:nvSpPr>
        <p:spPr>
          <a:xfrm>
            <a:off x="2162990" y="5323715"/>
            <a:ext cx="324927" cy="387467"/>
          </a:xfrm>
          <a:prstGeom prst="rect">
            <a:avLst/>
          </a:prstGeom>
          <a:blipFill>
            <a:blip r:embed="rId3">
              <a:lum bright="70000" contrast="-70000"/>
              <a:extLst>
                <a:ext uri="{28A0092B-C50C-407E-A947-70E740481C1C}">
                  <a14:useLocalDpi xmlns:a14="http://schemas.microsoft.com/office/drawing/2010/main" val="0"/>
                </a:ext>
              </a:extLst>
            </a:blip>
            <a:srcRect/>
            <a:stretch>
              <a:fillRect t="-13000" b="-13000"/>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5" name="TextBox 4"/>
          <p:cNvSpPr txBox="1"/>
          <p:nvPr/>
        </p:nvSpPr>
        <p:spPr>
          <a:xfrm>
            <a:off x="5621894" y="701056"/>
            <a:ext cx="5840083" cy="923330"/>
          </a:xfrm>
          <a:prstGeom prst="rect">
            <a:avLst/>
          </a:prstGeom>
          <a:noFill/>
        </p:spPr>
        <p:txBody>
          <a:bodyPr wrap="square" rtlCol="0">
            <a:spAutoFit/>
          </a:bodyPr>
          <a:lstStyle/>
          <a:p>
            <a:pPr algn="ctr" rtl="1"/>
            <a:r>
              <a:rPr lang="fa-IR" dirty="0"/>
              <a:t>منطق فازی رویکردی برای پردازش متغیر است که امکان پردازش چندین مقدار ممکن را از طریق یک متغیر فراهم می‌کند.این منطق تلاش می کند تا مسائل را با طیف باز و نادقیق داده ها و اکتشافی حل کند که به دست آوردن مجموعه ای از نتایج دقیق را ممکن می سازد.</a:t>
            </a:r>
            <a:endParaRPr lang="en-US" dirty="0"/>
          </a:p>
        </p:txBody>
      </p:sp>
      <p:graphicFrame>
        <p:nvGraphicFramePr>
          <p:cNvPr id="37" name="Table 37">
            <a:extLst>
              <a:ext uri="{FF2B5EF4-FFF2-40B4-BE49-F238E27FC236}">
                <a16:creationId xmlns:a16="http://schemas.microsoft.com/office/drawing/2014/main" id="{B78B25E1-6D30-4468-83EA-649FB6E57BDF}"/>
              </a:ext>
            </a:extLst>
          </p:cNvPr>
          <p:cNvGraphicFramePr>
            <a:graphicFrameLocks noGrp="1"/>
          </p:cNvGraphicFramePr>
          <p:nvPr>
            <p:extLst>
              <p:ext uri="{D42A27DB-BD31-4B8C-83A1-F6EECF244321}">
                <p14:modId xmlns:p14="http://schemas.microsoft.com/office/powerpoint/2010/main" val="1606942313"/>
              </p:ext>
            </p:extLst>
          </p:nvPr>
        </p:nvGraphicFramePr>
        <p:xfrm>
          <a:off x="7290826" y="5263917"/>
          <a:ext cx="2502218" cy="1097280"/>
        </p:xfrm>
        <a:graphic>
          <a:graphicData uri="http://schemas.openxmlformats.org/drawingml/2006/table">
            <a:tbl>
              <a:tblPr firstRow="1" bandRow="1">
                <a:tableStyleId>{5C22544A-7EE6-4342-B048-85BDC9FD1C3A}</a:tableStyleId>
              </a:tblPr>
              <a:tblGrid>
                <a:gridCol w="1668145">
                  <a:extLst>
                    <a:ext uri="{9D8B030D-6E8A-4147-A177-3AD203B41FA5}">
                      <a16:colId xmlns:a16="http://schemas.microsoft.com/office/drawing/2014/main" val="4198725307"/>
                    </a:ext>
                  </a:extLst>
                </a:gridCol>
                <a:gridCol w="834073">
                  <a:extLst>
                    <a:ext uri="{9D8B030D-6E8A-4147-A177-3AD203B41FA5}">
                      <a16:colId xmlns:a16="http://schemas.microsoft.com/office/drawing/2014/main" val="3787156979"/>
                    </a:ext>
                  </a:extLst>
                </a:gridCol>
              </a:tblGrid>
              <a:tr h="298549">
                <a:tc>
                  <a:txBody>
                    <a:bodyPr/>
                    <a:lstStyle/>
                    <a:p>
                      <a:pPr algn="ctr" rtl="1"/>
                      <a:r>
                        <a:rPr lang="fa-IR" dirty="0"/>
                        <a:t>امتیاز وضعیت</a:t>
                      </a:r>
                      <a:endParaRPr lang="en-US" dirty="0"/>
                    </a:p>
                  </a:txBody>
                  <a:tcPr>
                    <a:solidFill>
                      <a:schemeClr val="tx1"/>
                    </a:solidFill>
                  </a:tcPr>
                </a:tc>
                <a:tc>
                  <a:txBody>
                    <a:bodyPr/>
                    <a:lstStyle/>
                    <a:p>
                      <a:pPr algn="ctr" rtl="1"/>
                      <a:r>
                        <a:rPr lang="fa-IR" dirty="0"/>
                        <a:t>وضعیت</a:t>
                      </a:r>
                      <a:endParaRPr lang="en-US" dirty="0"/>
                    </a:p>
                  </a:txBody>
                  <a:tcPr>
                    <a:solidFill>
                      <a:schemeClr val="tx1"/>
                    </a:solidFill>
                  </a:tcPr>
                </a:tc>
                <a:extLst>
                  <a:ext uri="{0D108BD9-81ED-4DB2-BD59-A6C34878D82A}">
                    <a16:rowId xmlns:a16="http://schemas.microsoft.com/office/drawing/2014/main" val="3874477571"/>
                  </a:ext>
                </a:extLst>
              </a:tr>
              <a:tr h="319689">
                <a:tc>
                  <a:txBody>
                    <a:bodyPr/>
                    <a:lstStyle/>
                    <a:p>
                      <a:pPr algn="ctr" rtl="1"/>
                      <a:r>
                        <a:rPr lang="fa-IR" dirty="0">
                          <a:solidFill>
                            <a:schemeClr val="bg1"/>
                          </a:solidFill>
                        </a:rPr>
                        <a:t>0.6</a:t>
                      </a:r>
                      <a:endParaRPr lang="en-US" dirty="0">
                        <a:solidFill>
                          <a:schemeClr val="bg1"/>
                        </a:solidFill>
                      </a:endParaRPr>
                    </a:p>
                  </a:txBody>
                  <a:tcPr>
                    <a:solidFill>
                      <a:srgbClr val="FF0000"/>
                    </a:solidFill>
                  </a:tcPr>
                </a:tc>
                <a:tc>
                  <a:txBody>
                    <a:bodyPr/>
                    <a:lstStyle/>
                    <a:p>
                      <a:pPr algn="ctr" rtl="1"/>
                      <a:r>
                        <a:rPr lang="fa-IR" dirty="0">
                          <a:solidFill>
                            <a:schemeClr val="bg1"/>
                          </a:solidFill>
                        </a:rPr>
                        <a:t>نابالغ</a:t>
                      </a:r>
                      <a:endParaRPr lang="en-US" dirty="0">
                        <a:solidFill>
                          <a:schemeClr val="bg1"/>
                        </a:solidFill>
                      </a:endParaRPr>
                    </a:p>
                  </a:txBody>
                  <a:tcPr>
                    <a:solidFill>
                      <a:srgbClr val="FF0000"/>
                    </a:solidFill>
                  </a:tcPr>
                </a:tc>
                <a:extLst>
                  <a:ext uri="{0D108BD9-81ED-4DB2-BD59-A6C34878D82A}">
                    <a16:rowId xmlns:a16="http://schemas.microsoft.com/office/drawing/2014/main" val="77822337"/>
                  </a:ext>
                </a:extLst>
              </a:tr>
              <a:tr h="298549">
                <a:tc>
                  <a:txBody>
                    <a:bodyPr/>
                    <a:lstStyle/>
                    <a:p>
                      <a:pPr algn="ctr" rtl="1"/>
                      <a:r>
                        <a:rPr lang="fa-IR" dirty="0">
                          <a:solidFill>
                            <a:schemeClr val="bg1"/>
                          </a:solidFill>
                        </a:rPr>
                        <a:t>0.35</a:t>
                      </a:r>
                      <a:endParaRPr lang="en-US" dirty="0">
                        <a:solidFill>
                          <a:schemeClr val="bg1"/>
                        </a:solidFill>
                      </a:endParaRPr>
                    </a:p>
                  </a:txBody>
                  <a:tcPr>
                    <a:solidFill>
                      <a:srgbClr val="00B050"/>
                    </a:solidFill>
                  </a:tcPr>
                </a:tc>
                <a:tc>
                  <a:txBody>
                    <a:bodyPr/>
                    <a:lstStyle/>
                    <a:p>
                      <a:pPr algn="ctr" rtl="1"/>
                      <a:r>
                        <a:rPr lang="fa-IR" dirty="0">
                          <a:solidFill>
                            <a:schemeClr val="bg1"/>
                          </a:solidFill>
                        </a:rPr>
                        <a:t>بالغ</a:t>
                      </a:r>
                      <a:endParaRPr lang="en-US" dirty="0">
                        <a:solidFill>
                          <a:schemeClr val="bg1"/>
                        </a:solidFill>
                      </a:endParaRPr>
                    </a:p>
                  </a:txBody>
                  <a:tcPr>
                    <a:solidFill>
                      <a:srgbClr val="00B050"/>
                    </a:solidFill>
                  </a:tcPr>
                </a:tc>
                <a:extLst>
                  <a:ext uri="{0D108BD9-81ED-4DB2-BD59-A6C34878D82A}">
                    <a16:rowId xmlns:a16="http://schemas.microsoft.com/office/drawing/2014/main" val="784861480"/>
                  </a:ext>
                </a:extLst>
              </a:tr>
            </a:tbl>
          </a:graphicData>
        </a:graphic>
      </p:graphicFrame>
      <p:pic>
        <p:nvPicPr>
          <p:cNvPr id="12" name="Picture 11">
            <a:extLst>
              <a:ext uri="{FF2B5EF4-FFF2-40B4-BE49-F238E27FC236}">
                <a16:creationId xmlns:a16="http://schemas.microsoft.com/office/drawing/2014/main" id="{4AD64D78-C0CA-4938-AFB5-0E3106B5530F}"/>
              </a:ext>
            </a:extLst>
          </p:cNvPr>
          <p:cNvPicPr>
            <a:picLocks noChangeAspect="1"/>
          </p:cNvPicPr>
          <p:nvPr/>
        </p:nvPicPr>
        <p:blipFill>
          <a:blip r:embed="rId4"/>
          <a:stretch>
            <a:fillRect/>
          </a:stretch>
        </p:blipFill>
        <p:spPr>
          <a:xfrm>
            <a:off x="6042917" y="1952304"/>
            <a:ext cx="4855771" cy="2888445"/>
          </a:xfrm>
          <a:prstGeom prst="rect">
            <a:avLst/>
          </a:prstGeom>
        </p:spPr>
      </p:pic>
    </p:spTree>
    <p:extLst>
      <p:ext uri="{BB962C8B-B14F-4D97-AF65-F5344CB8AC3E}">
        <p14:creationId xmlns:p14="http://schemas.microsoft.com/office/powerpoint/2010/main" val="2067005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fa-IR" dirty="0">
                <a:solidFill>
                  <a:srgbClr val="FFFFFF"/>
                </a:solidFill>
              </a:rPr>
              <a:t>منطق فازی</a:t>
            </a:r>
            <a:endParaRPr lang="en-US" dirty="0">
              <a:solidFill>
                <a:srgbClr val="FFFFFF"/>
              </a:solidFill>
            </a:endParaRPr>
          </a:p>
        </p:txBody>
      </p:sp>
      <p:sp>
        <p:nvSpPr>
          <p:cNvPr id="6" name="Rectangle 5"/>
          <p:cNvSpPr/>
          <p:nvPr/>
        </p:nvSpPr>
        <p:spPr>
          <a:xfrm>
            <a:off x="2162990" y="5323715"/>
            <a:ext cx="324927" cy="387467"/>
          </a:xfrm>
          <a:prstGeom prst="rect">
            <a:avLst/>
          </a:prstGeom>
          <a:blipFill>
            <a:blip r:embed="rId3">
              <a:lum bright="70000" contrast="-70000"/>
              <a:extLst>
                <a:ext uri="{28A0092B-C50C-407E-A947-70E740481C1C}">
                  <a14:useLocalDpi xmlns:a14="http://schemas.microsoft.com/office/drawing/2010/main" val="0"/>
                </a:ext>
              </a:extLst>
            </a:blip>
            <a:srcRect/>
            <a:stretch>
              <a:fillRect t="-13000" b="-13000"/>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graphicFrame>
        <p:nvGraphicFramePr>
          <p:cNvPr id="11" name="Table 11">
            <a:extLst>
              <a:ext uri="{FF2B5EF4-FFF2-40B4-BE49-F238E27FC236}">
                <a16:creationId xmlns:a16="http://schemas.microsoft.com/office/drawing/2014/main" id="{B1EF69CA-BB7A-4F5F-B755-73E2DF177D5A}"/>
              </a:ext>
            </a:extLst>
          </p:cNvPr>
          <p:cNvGraphicFramePr>
            <a:graphicFrameLocks noGrp="1"/>
          </p:cNvGraphicFramePr>
          <p:nvPr>
            <p:extLst>
              <p:ext uri="{D42A27DB-BD31-4B8C-83A1-F6EECF244321}">
                <p14:modId xmlns:p14="http://schemas.microsoft.com/office/powerpoint/2010/main" val="2111183518"/>
              </p:ext>
            </p:extLst>
          </p:nvPr>
        </p:nvGraphicFramePr>
        <p:xfrm>
          <a:off x="4650906" y="4276481"/>
          <a:ext cx="7541092" cy="2570480"/>
        </p:xfrm>
        <a:graphic>
          <a:graphicData uri="http://schemas.openxmlformats.org/drawingml/2006/table">
            <a:tbl>
              <a:tblPr firstRow="1" bandRow="1">
                <a:tableStyleId>{5C22544A-7EE6-4342-B048-85BDC9FD1C3A}</a:tableStyleId>
              </a:tblPr>
              <a:tblGrid>
                <a:gridCol w="3175469">
                  <a:extLst>
                    <a:ext uri="{9D8B030D-6E8A-4147-A177-3AD203B41FA5}">
                      <a16:colId xmlns:a16="http://schemas.microsoft.com/office/drawing/2014/main" val="980381003"/>
                    </a:ext>
                  </a:extLst>
                </a:gridCol>
                <a:gridCol w="1444625">
                  <a:extLst>
                    <a:ext uri="{9D8B030D-6E8A-4147-A177-3AD203B41FA5}">
                      <a16:colId xmlns:a16="http://schemas.microsoft.com/office/drawing/2014/main" val="3793184252"/>
                    </a:ext>
                  </a:extLst>
                </a:gridCol>
                <a:gridCol w="1477282">
                  <a:extLst>
                    <a:ext uri="{9D8B030D-6E8A-4147-A177-3AD203B41FA5}">
                      <a16:colId xmlns:a16="http://schemas.microsoft.com/office/drawing/2014/main" val="1461289480"/>
                    </a:ext>
                  </a:extLst>
                </a:gridCol>
                <a:gridCol w="1443716">
                  <a:extLst>
                    <a:ext uri="{9D8B030D-6E8A-4147-A177-3AD203B41FA5}">
                      <a16:colId xmlns:a16="http://schemas.microsoft.com/office/drawing/2014/main" val="3329823066"/>
                    </a:ext>
                  </a:extLst>
                </a:gridCol>
              </a:tblGrid>
              <a:tr h="370840">
                <a:tc>
                  <a:txBody>
                    <a:bodyPr/>
                    <a:lstStyle/>
                    <a:p>
                      <a:pPr algn="ctr" rtl="1"/>
                      <a:r>
                        <a:rPr lang="fa-IR" dirty="0"/>
                        <a:t>عملکرد</a:t>
                      </a:r>
                      <a:endParaRPr lang="en-US" dirty="0"/>
                    </a:p>
                  </a:txBody>
                  <a:tcPr anchor="ctr">
                    <a:solidFill>
                      <a:srgbClr val="002060"/>
                    </a:solidFill>
                  </a:tcPr>
                </a:tc>
                <a:tc>
                  <a:txBody>
                    <a:bodyPr/>
                    <a:lstStyle/>
                    <a:p>
                      <a:pPr algn="ctr" rtl="1"/>
                      <a:r>
                        <a:rPr lang="fa-IR" dirty="0"/>
                        <a:t>خروجی</a:t>
                      </a:r>
                      <a:endParaRPr lang="en-US" dirty="0"/>
                    </a:p>
                  </a:txBody>
                  <a:tcPr anchor="ctr">
                    <a:solidFill>
                      <a:srgbClr val="002060"/>
                    </a:solidFill>
                  </a:tcPr>
                </a:tc>
                <a:tc>
                  <a:txBody>
                    <a:bodyPr/>
                    <a:lstStyle/>
                    <a:p>
                      <a:pPr algn="ctr" rtl="1"/>
                      <a:r>
                        <a:rPr lang="fa-IR" dirty="0"/>
                        <a:t>ورودی</a:t>
                      </a:r>
                      <a:endParaRPr lang="en-US" dirty="0"/>
                    </a:p>
                  </a:txBody>
                  <a:tcPr anchor="ctr">
                    <a:solidFill>
                      <a:srgbClr val="002060"/>
                    </a:solidFill>
                  </a:tcPr>
                </a:tc>
                <a:tc>
                  <a:txBody>
                    <a:bodyPr/>
                    <a:lstStyle/>
                    <a:p>
                      <a:pPr algn="ctr" rtl="1"/>
                      <a:r>
                        <a:rPr lang="fa-IR" dirty="0"/>
                        <a:t>نام سیستم</a:t>
                      </a:r>
                      <a:endParaRPr lang="en-US" dirty="0"/>
                    </a:p>
                  </a:txBody>
                  <a:tcPr anchor="ctr">
                    <a:solidFill>
                      <a:srgbClr val="002060"/>
                    </a:solidFill>
                  </a:tcPr>
                </a:tc>
                <a:extLst>
                  <a:ext uri="{0D108BD9-81ED-4DB2-BD59-A6C34878D82A}">
                    <a16:rowId xmlns:a16="http://schemas.microsoft.com/office/drawing/2014/main" val="2701937613"/>
                  </a:ext>
                </a:extLst>
              </a:tr>
              <a:tr h="370840">
                <a:tc>
                  <a:txBody>
                    <a:bodyPr/>
                    <a:lstStyle/>
                    <a:p>
                      <a:pPr algn="ctr" rtl="1"/>
                      <a:r>
                        <a:rPr lang="fa-IR" dirty="0"/>
                        <a:t>تبدیل مقادیر قطعی به مقادیر فازی</a:t>
                      </a:r>
                      <a:endParaRPr lang="en-US" dirty="0"/>
                    </a:p>
                  </a:txBody>
                  <a:tcPr anchor="ctr">
                    <a:solidFill>
                      <a:srgbClr val="FFFF00"/>
                    </a:solidFill>
                  </a:tcPr>
                </a:tc>
                <a:tc>
                  <a:txBody>
                    <a:bodyPr/>
                    <a:lstStyle/>
                    <a:p>
                      <a:pPr algn="ctr" rtl="1"/>
                      <a:r>
                        <a:rPr lang="fa-IR" dirty="0"/>
                        <a:t>مقادیر غیر قطعی</a:t>
                      </a:r>
                      <a:endParaRPr lang="en-US" dirty="0"/>
                    </a:p>
                  </a:txBody>
                  <a:tcPr anchor="ctr">
                    <a:solidFill>
                      <a:srgbClr val="FFFF00"/>
                    </a:solidFill>
                  </a:tcPr>
                </a:tc>
                <a:tc>
                  <a:txBody>
                    <a:bodyPr/>
                    <a:lstStyle/>
                    <a:p>
                      <a:pPr algn="ctr" rtl="1"/>
                      <a:r>
                        <a:rPr lang="fa-IR" dirty="0"/>
                        <a:t>مقادیر قطعی</a:t>
                      </a:r>
                      <a:endParaRPr lang="en-US" dirty="0"/>
                    </a:p>
                  </a:txBody>
                  <a:tcPr anchor="ctr">
                    <a:solidFill>
                      <a:srgbClr val="FFFF00"/>
                    </a:solidFill>
                  </a:tcPr>
                </a:tc>
                <a:tc>
                  <a:txBody>
                    <a:bodyPr/>
                    <a:lstStyle/>
                    <a:p>
                      <a:pPr algn="ctr" rtl="1"/>
                      <a:r>
                        <a:rPr lang="fa-IR" dirty="0"/>
                        <a:t>مبدل فازی</a:t>
                      </a:r>
                      <a:endParaRPr lang="en-US" dirty="0"/>
                    </a:p>
                  </a:txBody>
                  <a:tcPr anchor="ctr">
                    <a:solidFill>
                      <a:srgbClr val="FFFF00"/>
                    </a:solidFill>
                  </a:tcPr>
                </a:tc>
                <a:extLst>
                  <a:ext uri="{0D108BD9-81ED-4DB2-BD59-A6C34878D82A}">
                    <a16:rowId xmlns:a16="http://schemas.microsoft.com/office/drawing/2014/main" val="4200446362"/>
                  </a:ext>
                </a:extLst>
              </a:tr>
              <a:tr h="370840">
                <a:tc>
                  <a:txBody>
                    <a:bodyPr/>
                    <a:lstStyle/>
                    <a:p>
                      <a:pPr algn="ctr" rtl="1"/>
                      <a:r>
                        <a:rPr lang="fa-IR" dirty="0"/>
                        <a:t>مقادیر ورودی آنالوگ را بر حسب متغیرهای منطقی که مقادیر پیوسته بین 0 تا 1 را گرفته، و با استفاده از قوانین فازی تجزیه و تحلیل می کند.</a:t>
                      </a:r>
                      <a:endParaRPr lang="en-US" dirty="0"/>
                    </a:p>
                  </a:txBody>
                  <a:tcPr anchor="ctr">
                    <a:solidFill>
                      <a:srgbClr val="F6A21D"/>
                    </a:solidFill>
                  </a:tcPr>
                </a:tc>
                <a:tc>
                  <a:txBody>
                    <a:bodyPr/>
                    <a:lstStyle/>
                    <a:p>
                      <a:pPr algn="ctr" rtl="1"/>
                      <a:r>
                        <a:rPr lang="fa-IR" dirty="0"/>
                        <a:t>حالت استنتاج شده</a:t>
                      </a:r>
                      <a:endParaRPr lang="en-US" dirty="0"/>
                    </a:p>
                  </a:txBody>
                  <a:tcPr anchor="ctr">
                    <a:solidFill>
                      <a:srgbClr val="F6A21D"/>
                    </a:solidFill>
                  </a:tcPr>
                </a:tc>
                <a:tc>
                  <a:txBody>
                    <a:bodyPr/>
                    <a:lstStyle/>
                    <a:p>
                      <a:pPr algn="ctr" rtl="1"/>
                      <a:r>
                        <a:rPr lang="fa-IR" dirty="0"/>
                        <a:t>مقادیر فازی</a:t>
                      </a:r>
                      <a:br>
                        <a:rPr lang="fa-IR" dirty="0"/>
                      </a:br>
                      <a:r>
                        <a:rPr lang="fa-IR" dirty="0"/>
                        <a:t> قوانین فازی</a:t>
                      </a:r>
                      <a:endParaRPr lang="en-US" dirty="0"/>
                    </a:p>
                  </a:txBody>
                  <a:tcPr anchor="ctr">
                    <a:solidFill>
                      <a:srgbClr val="F6A21D"/>
                    </a:solidFill>
                  </a:tcPr>
                </a:tc>
                <a:tc>
                  <a:txBody>
                    <a:bodyPr/>
                    <a:lstStyle/>
                    <a:p>
                      <a:pPr algn="ctr" rtl="1"/>
                      <a:r>
                        <a:rPr lang="fa-IR" dirty="0"/>
                        <a:t>سیستم استنتاج</a:t>
                      </a:r>
                      <a:endParaRPr lang="en-US" dirty="0"/>
                    </a:p>
                  </a:txBody>
                  <a:tcPr anchor="ctr">
                    <a:solidFill>
                      <a:srgbClr val="F6A21D"/>
                    </a:solidFill>
                  </a:tcPr>
                </a:tc>
                <a:extLst>
                  <a:ext uri="{0D108BD9-81ED-4DB2-BD59-A6C34878D82A}">
                    <a16:rowId xmlns:a16="http://schemas.microsoft.com/office/drawing/2014/main" val="3991488262"/>
                  </a:ext>
                </a:extLst>
              </a:tr>
              <a:tr h="370840">
                <a:tc>
                  <a:txBody>
                    <a:bodyPr/>
                    <a:lstStyle/>
                    <a:p>
                      <a:pPr algn="ctr" rtl="1"/>
                      <a:r>
                        <a:rPr lang="fa-IR" dirty="0">
                          <a:solidFill>
                            <a:schemeClr val="bg1"/>
                          </a:solidFill>
                        </a:rPr>
                        <a:t>فرآیندی است که یک مجموعه فازی را به یک مجموعه واضح نگاشت می کند. </a:t>
                      </a:r>
                      <a:endParaRPr lang="en-US" dirty="0">
                        <a:solidFill>
                          <a:schemeClr val="bg1"/>
                        </a:solidFill>
                      </a:endParaRPr>
                    </a:p>
                  </a:txBody>
                  <a:tcPr anchor="ctr">
                    <a:solidFill>
                      <a:srgbClr val="FF0000"/>
                    </a:solidFill>
                  </a:tcPr>
                </a:tc>
                <a:tc>
                  <a:txBody>
                    <a:bodyPr/>
                    <a:lstStyle/>
                    <a:p>
                      <a:pPr algn="ctr" rtl="1"/>
                      <a:r>
                        <a:rPr lang="fa-IR" dirty="0">
                          <a:solidFill>
                            <a:schemeClr val="bg1"/>
                          </a:solidFill>
                        </a:rPr>
                        <a:t>عدد</a:t>
                      </a:r>
                      <a:endParaRPr lang="en-US" dirty="0">
                        <a:solidFill>
                          <a:schemeClr val="bg1"/>
                        </a:solidFill>
                      </a:endParaRPr>
                    </a:p>
                  </a:txBody>
                  <a:tcPr anchor="ctr">
                    <a:solidFill>
                      <a:srgbClr val="FF0000"/>
                    </a:solidFill>
                  </a:tcPr>
                </a:tc>
                <a:tc>
                  <a:txBody>
                    <a:bodyPr/>
                    <a:lstStyle/>
                    <a:p>
                      <a:pPr algn="ctr" rtl="1"/>
                      <a:r>
                        <a:rPr lang="fa-IR" dirty="0">
                          <a:solidFill>
                            <a:schemeClr val="bg1"/>
                          </a:solidFill>
                        </a:rPr>
                        <a:t>حالت استنتاج شده</a:t>
                      </a:r>
                      <a:endParaRPr lang="en-US" dirty="0">
                        <a:solidFill>
                          <a:schemeClr val="bg1"/>
                        </a:solidFill>
                      </a:endParaRPr>
                    </a:p>
                  </a:txBody>
                  <a:tcPr anchor="ctr">
                    <a:solidFill>
                      <a:srgbClr val="FF0000"/>
                    </a:solidFill>
                  </a:tcPr>
                </a:tc>
                <a:tc>
                  <a:txBody>
                    <a:bodyPr/>
                    <a:lstStyle/>
                    <a:p>
                      <a:pPr algn="ctr" rtl="1"/>
                      <a:r>
                        <a:rPr lang="fa-IR" dirty="0">
                          <a:solidFill>
                            <a:schemeClr val="bg1"/>
                          </a:solidFill>
                        </a:rPr>
                        <a:t>مبدل معکوس فازی</a:t>
                      </a:r>
                      <a:endParaRPr lang="en-US" dirty="0">
                        <a:solidFill>
                          <a:schemeClr val="bg1"/>
                        </a:solidFill>
                      </a:endParaRPr>
                    </a:p>
                  </a:txBody>
                  <a:tcPr anchor="ctr">
                    <a:solidFill>
                      <a:srgbClr val="FF0000"/>
                    </a:solidFill>
                  </a:tcPr>
                </a:tc>
                <a:extLst>
                  <a:ext uri="{0D108BD9-81ED-4DB2-BD59-A6C34878D82A}">
                    <a16:rowId xmlns:a16="http://schemas.microsoft.com/office/drawing/2014/main" val="209228023"/>
                  </a:ext>
                </a:extLst>
              </a:tr>
            </a:tbl>
          </a:graphicData>
        </a:graphic>
      </p:graphicFrame>
      <p:pic>
        <p:nvPicPr>
          <p:cNvPr id="4" name="Picture 3">
            <a:extLst>
              <a:ext uri="{FF2B5EF4-FFF2-40B4-BE49-F238E27FC236}">
                <a16:creationId xmlns:a16="http://schemas.microsoft.com/office/drawing/2014/main" id="{7A09A971-73CE-4522-A366-65DB90FE1EE2}"/>
              </a:ext>
            </a:extLst>
          </p:cNvPr>
          <p:cNvPicPr>
            <a:picLocks noChangeAspect="1"/>
          </p:cNvPicPr>
          <p:nvPr/>
        </p:nvPicPr>
        <p:blipFill>
          <a:blip r:embed="rId4"/>
          <a:stretch>
            <a:fillRect/>
          </a:stretch>
        </p:blipFill>
        <p:spPr>
          <a:xfrm>
            <a:off x="4664766" y="23500"/>
            <a:ext cx="7498660" cy="3998279"/>
          </a:xfrm>
          <a:prstGeom prst="rect">
            <a:avLst/>
          </a:prstGeom>
        </p:spPr>
      </p:pic>
    </p:spTree>
    <p:extLst>
      <p:ext uri="{BB962C8B-B14F-4D97-AF65-F5344CB8AC3E}">
        <p14:creationId xmlns:p14="http://schemas.microsoft.com/office/powerpoint/2010/main" val="1367684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rmAutofit/>
          </a:bodyPr>
          <a:lstStyle/>
          <a:p>
            <a:pPr rtl="1"/>
            <a:r>
              <a:rPr lang="fa-IR" dirty="0">
                <a:solidFill>
                  <a:srgbClr val="FFFFFF"/>
                </a:solidFill>
              </a:rPr>
              <a:t>مزایا منطق فازی</a:t>
            </a:r>
            <a:endParaRPr lang="en-US" dirty="0">
              <a:solidFill>
                <a:srgbClr val="FFFFFF"/>
              </a:solidFill>
            </a:endParaRPr>
          </a:p>
        </p:txBody>
      </p:sp>
      <p:sp>
        <p:nvSpPr>
          <p:cNvPr id="7" name="Rectangle 6"/>
          <p:cNvSpPr/>
          <p:nvPr/>
        </p:nvSpPr>
        <p:spPr>
          <a:xfrm>
            <a:off x="9700694" y="5323715"/>
            <a:ext cx="324927" cy="387467"/>
          </a:xfrm>
          <a:prstGeom prst="rect">
            <a:avLst/>
          </a:prstGeom>
          <a:blipFill>
            <a:blip r:embed="rId3">
              <a:lum bright="70000" contrast="-70000"/>
              <a:extLst>
                <a:ext uri="{28A0092B-C50C-407E-A947-70E740481C1C}">
                  <a14:useLocalDpi xmlns:a14="http://schemas.microsoft.com/office/drawing/2010/main" val="0"/>
                </a:ext>
              </a:extLst>
            </a:blip>
            <a:srcRect/>
            <a:stretch>
              <a:fillRect t="-13000" b="-13000"/>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3" name="Content Placeholder 2"/>
          <p:cNvSpPr>
            <a:spLocks noGrp="1"/>
          </p:cNvSpPr>
          <p:nvPr>
            <p:ph idx="1"/>
          </p:nvPr>
        </p:nvSpPr>
        <p:spPr>
          <a:xfrm>
            <a:off x="294511" y="2782018"/>
            <a:ext cx="6596338" cy="1293963"/>
          </a:xfrm>
        </p:spPr>
        <p:txBody>
          <a:bodyPr>
            <a:normAutofit/>
          </a:bodyPr>
          <a:lstStyle/>
          <a:p>
            <a:pPr marL="400050" indent="-400050" algn="ctr" rtl="1">
              <a:buFont typeface="+mj-lt"/>
              <a:buAutoNum type="romanUcPeriod"/>
            </a:pPr>
            <a:r>
              <a:rPr lang="fa-IR" sz="1600" dirty="0">
                <a:cs typeface="B Nazanin" panose="00000400000000000000" pitchFamily="2" charset="-78"/>
              </a:rPr>
              <a:t>سیستم منطق فازی بسیار آسان و قابل درک است.</a:t>
            </a:r>
          </a:p>
          <a:p>
            <a:pPr marL="400050" indent="-400050" algn="ctr" rtl="1">
              <a:buFont typeface="+mj-lt"/>
              <a:buAutoNum type="romanUcPeriod"/>
            </a:pPr>
            <a:r>
              <a:rPr lang="fa-IR" sz="1600" dirty="0">
                <a:cs typeface="B Nazanin" panose="00000400000000000000" pitchFamily="2" charset="-78"/>
              </a:rPr>
              <a:t>سیستم منطق فازی قادر به ارائه موثرترین راه حل برای مسائل پیچیده است.</a:t>
            </a:r>
          </a:p>
          <a:p>
            <a:pPr marL="400050" indent="-400050" algn="ctr" rtl="1">
              <a:buFont typeface="+mj-lt"/>
              <a:buAutoNum type="romanUcPeriod"/>
            </a:pPr>
            <a:r>
              <a:rPr lang="fa-IR" sz="1600" dirty="0">
                <a:cs typeface="B Nazanin" panose="00000400000000000000" pitchFamily="2" charset="-78"/>
              </a:rPr>
              <a:t>سیستم را می توان به راحتی برای بهبود یا تغییر عملکرد تغییر داد.</a:t>
            </a:r>
          </a:p>
        </p:txBody>
      </p:sp>
    </p:spTree>
    <p:extLst>
      <p:ext uri="{BB962C8B-B14F-4D97-AF65-F5344CB8AC3E}">
        <p14:creationId xmlns:p14="http://schemas.microsoft.com/office/powerpoint/2010/main" val="412895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
        <p:nvSpPr>
          <p:cNvPr id="2" name="Title 1"/>
          <p:cNvSpPr>
            <a:spLocks noGrp="1"/>
          </p:cNvSpPr>
          <p:nvPr>
            <p:ph type="title"/>
          </p:nvPr>
        </p:nvSpPr>
        <p:spPr>
          <a:xfrm>
            <a:off x="2231136" y="2834640"/>
            <a:ext cx="7729728" cy="1188720"/>
          </a:xfrm>
        </p:spPr>
        <p:style>
          <a:lnRef idx="3">
            <a:schemeClr val="lt1"/>
          </a:lnRef>
          <a:fillRef idx="1">
            <a:schemeClr val="dk1"/>
          </a:fillRef>
          <a:effectRef idx="1">
            <a:schemeClr val="dk1"/>
          </a:effectRef>
          <a:fontRef idx="minor">
            <a:schemeClr val="lt1"/>
          </a:fontRef>
        </p:style>
        <p:txBody>
          <a:bodyPr/>
          <a:lstStyle/>
          <a:p>
            <a:r>
              <a:rPr lang="fa-IR" dirty="0"/>
              <a:t>تعریف هر امتیاز بلوع</a:t>
            </a:r>
            <a:endParaRPr lang="en-US" dirty="0"/>
          </a:p>
        </p:txBody>
      </p:sp>
      <p:sp>
        <p:nvSpPr>
          <p:cNvPr id="7" name="Rectangle 6"/>
          <p:cNvSpPr/>
          <p:nvPr/>
        </p:nvSpPr>
        <p:spPr>
          <a:xfrm>
            <a:off x="7485859" y="3235266"/>
            <a:ext cx="324927" cy="387467"/>
          </a:xfrm>
          <a:prstGeom prst="rect">
            <a:avLst/>
          </a:prstGeom>
          <a:blipFill>
            <a:blip r:embed="rId3">
              <a:lum bright="70000" contrast="-70000"/>
              <a:extLst>
                <a:ext uri="{28A0092B-C50C-407E-A947-70E740481C1C}">
                  <a14:useLocalDpi xmlns:a14="http://schemas.microsoft.com/office/drawing/2010/main" val="0"/>
                </a:ext>
              </a:extLst>
            </a:blip>
            <a:srcRect/>
            <a:stretch>
              <a:fillRect t="-13000" b="-13000"/>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5511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a:normAutofit/>
          </a:bodyPr>
          <a:lstStyle/>
          <a:p>
            <a:pPr rtl="1"/>
            <a:r>
              <a:rPr lang="fa-IR" dirty="0">
                <a:solidFill>
                  <a:srgbClr val="FFFFFF"/>
                </a:solidFill>
              </a:rPr>
              <a:t>امتیاز بندی</a:t>
            </a:r>
            <a:endParaRPr lang="en-US" dirty="0">
              <a:solidFill>
                <a:srgbClr val="FFFFFF"/>
              </a:solidFill>
            </a:endParaRPr>
          </a:p>
        </p:txBody>
      </p:sp>
      <p:sp>
        <p:nvSpPr>
          <p:cNvPr id="7" name="Rectangle 6"/>
          <p:cNvSpPr/>
          <p:nvPr/>
        </p:nvSpPr>
        <p:spPr>
          <a:xfrm>
            <a:off x="9700694" y="5323715"/>
            <a:ext cx="324927" cy="387467"/>
          </a:xfrm>
          <a:prstGeom prst="rect">
            <a:avLst/>
          </a:prstGeom>
          <a:blipFill>
            <a:blip r:embed="rId3">
              <a:lum bright="70000" contrast="-70000"/>
              <a:extLst>
                <a:ext uri="{28A0092B-C50C-407E-A947-70E740481C1C}">
                  <a14:useLocalDpi xmlns:a14="http://schemas.microsoft.com/office/drawing/2010/main" val="0"/>
                </a:ext>
              </a:extLst>
            </a:blip>
            <a:srcRect/>
            <a:stretch>
              <a:fillRect t="-13000" b="-13000"/>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3" name="Content Placeholder 2"/>
          <p:cNvSpPr>
            <a:spLocks noGrp="1"/>
          </p:cNvSpPr>
          <p:nvPr>
            <p:ph idx="1"/>
          </p:nvPr>
        </p:nvSpPr>
        <p:spPr>
          <a:xfrm>
            <a:off x="294511" y="2782018"/>
            <a:ext cx="6596338" cy="1293963"/>
          </a:xfrm>
        </p:spPr>
        <p:txBody>
          <a:bodyPr>
            <a:normAutofit/>
          </a:bodyPr>
          <a:lstStyle/>
          <a:p>
            <a:pPr marL="0" indent="0" algn="ctr" rtl="1">
              <a:buNone/>
            </a:pPr>
            <a:r>
              <a:rPr lang="fa-IR" sz="1600" dirty="0">
                <a:cs typeface="B Nazanin" panose="00000400000000000000" pitchFamily="2" charset="-78"/>
              </a:rPr>
              <a:t>سیستم فازی می تواند با توجه به پارامتر های مختلف کارخانه به سیستم ما امتیاز بدهد.</a:t>
            </a:r>
            <a:br>
              <a:rPr lang="fa-IR" sz="1600" dirty="0">
                <a:cs typeface="B Nazanin" panose="00000400000000000000" pitchFamily="2" charset="-78"/>
              </a:rPr>
            </a:br>
            <a:r>
              <a:rPr lang="fa-IR" sz="1600" dirty="0">
                <a:cs typeface="B Nazanin" panose="00000400000000000000" pitchFamily="2" charset="-78"/>
              </a:rPr>
              <a:t>روش های امتیازدهی در صفحه بعد مشخص می شود.</a:t>
            </a:r>
            <a:endParaRPr lang="en-US" sz="1600" dirty="0">
              <a:cs typeface="B Nazanin" panose="00000400000000000000" pitchFamily="2" charset="-78"/>
            </a:endParaRPr>
          </a:p>
        </p:txBody>
      </p:sp>
    </p:spTree>
    <p:extLst>
      <p:ext uri="{BB962C8B-B14F-4D97-AF65-F5344CB8AC3E}">
        <p14:creationId xmlns:p14="http://schemas.microsoft.com/office/powerpoint/2010/main" val="85327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fa-IR" sz="2000" dirty="0">
                <a:solidFill>
                  <a:srgbClr val="FFFFFF"/>
                </a:solidFill>
              </a:rPr>
              <a:t>سیستم فازی مورد نظر</a:t>
            </a:r>
            <a:endParaRPr lang="en-US" sz="2000" dirty="0">
              <a:solidFill>
                <a:srgbClr val="FFFFFF"/>
              </a:solidFill>
            </a:endParaRPr>
          </a:p>
        </p:txBody>
      </p:sp>
      <p:sp>
        <p:nvSpPr>
          <p:cNvPr id="6" name="Rectangle 5"/>
          <p:cNvSpPr/>
          <p:nvPr/>
        </p:nvSpPr>
        <p:spPr>
          <a:xfrm>
            <a:off x="1971959" y="5170502"/>
            <a:ext cx="706990" cy="693892"/>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graphicFrame>
        <p:nvGraphicFramePr>
          <p:cNvPr id="8" name="Table 4">
            <a:extLst>
              <a:ext uri="{FF2B5EF4-FFF2-40B4-BE49-F238E27FC236}">
                <a16:creationId xmlns:a16="http://schemas.microsoft.com/office/drawing/2014/main" id="{3C72A0AB-4646-4CE5-8574-4F31B0A9A876}"/>
              </a:ext>
            </a:extLst>
          </p:cNvPr>
          <p:cNvGraphicFramePr>
            <a:graphicFrameLocks noGrp="1"/>
          </p:cNvGraphicFramePr>
          <p:nvPr>
            <p:ph idx="1"/>
            <p:extLst>
              <p:ext uri="{D42A27DB-BD31-4B8C-83A1-F6EECF244321}">
                <p14:modId xmlns:p14="http://schemas.microsoft.com/office/powerpoint/2010/main" val="4184520129"/>
              </p:ext>
            </p:extLst>
          </p:nvPr>
        </p:nvGraphicFramePr>
        <p:xfrm>
          <a:off x="4650908" y="0"/>
          <a:ext cx="7479180" cy="6858001"/>
        </p:xfrm>
        <a:graphic>
          <a:graphicData uri="http://schemas.openxmlformats.org/drawingml/2006/table">
            <a:tbl>
              <a:tblPr firstRow="1" bandRow="1">
                <a:tableStyleId>{21E4AEA4-8DFA-4A89-87EB-49C32662AFE0}</a:tableStyleId>
              </a:tblPr>
              <a:tblGrid>
                <a:gridCol w="5719260">
                  <a:extLst>
                    <a:ext uri="{9D8B030D-6E8A-4147-A177-3AD203B41FA5}">
                      <a16:colId xmlns:a16="http://schemas.microsoft.com/office/drawing/2014/main" val="2762706456"/>
                    </a:ext>
                  </a:extLst>
                </a:gridCol>
                <a:gridCol w="1759920">
                  <a:extLst>
                    <a:ext uri="{9D8B030D-6E8A-4147-A177-3AD203B41FA5}">
                      <a16:colId xmlns:a16="http://schemas.microsoft.com/office/drawing/2014/main" val="1422916448"/>
                    </a:ext>
                  </a:extLst>
                </a:gridCol>
              </a:tblGrid>
              <a:tr h="436578">
                <a:tc>
                  <a:txBody>
                    <a:bodyPr/>
                    <a:lstStyle/>
                    <a:p>
                      <a:pPr algn="ctr" rtl="1"/>
                      <a:r>
                        <a:rPr lang="fa-IR" b="0" dirty="0"/>
                        <a:t>تعریف</a:t>
                      </a:r>
                      <a:endParaRPr lang="en-US" b="0" dirty="0">
                        <a:cs typeface="B Nazanin" panose="00000400000000000000" pitchFamily="2" charset="-78"/>
                      </a:endParaRPr>
                    </a:p>
                  </a:txBody>
                  <a:tcPr anchor="ctr">
                    <a:solidFill>
                      <a:srgbClr val="00B0F0"/>
                    </a:solidFill>
                  </a:tcPr>
                </a:tc>
                <a:tc>
                  <a:txBody>
                    <a:bodyPr/>
                    <a:lstStyle/>
                    <a:p>
                      <a:pPr algn="ctr" rtl="1"/>
                      <a:r>
                        <a:rPr lang="fa-IR" b="0" dirty="0"/>
                        <a:t>نام</a:t>
                      </a:r>
                      <a:endParaRPr lang="en-US" b="0" dirty="0">
                        <a:cs typeface="B Nazanin" panose="00000400000000000000" pitchFamily="2" charset="-78"/>
                      </a:endParaRPr>
                    </a:p>
                  </a:txBody>
                  <a:tcPr anchor="ctr">
                    <a:solidFill>
                      <a:srgbClr val="00B0F0"/>
                    </a:solidFill>
                  </a:tcPr>
                </a:tc>
                <a:extLst>
                  <a:ext uri="{0D108BD9-81ED-4DB2-BD59-A6C34878D82A}">
                    <a16:rowId xmlns:a16="http://schemas.microsoft.com/office/drawing/2014/main" val="2097402219"/>
                  </a:ext>
                </a:extLst>
              </a:tr>
              <a:tr h="1086417">
                <a:tc>
                  <a:txBody>
                    <a:bodyPr/>
                    <a:lstStyle/>
                    <a:p>
                      <a:pPr algn="ctr" rtl="1"/>
                      <a:r>
                        <a:rPr lang="ar-SA" sz="1800" kern="1200" dirty="0">
                          <a:solidFill>
                            <a:schemeClr val="dk1"/>
                          </a:solidFill>
                          <a:effectLst/>
                        </a:rPr>
                        <a:t>این بخش از هیچ یک از ساختاری های </a:t>
                      </a:r>
                      <a:r>
                        <a:rPr lang="en-US" sz="1800" kern="1200" dirty="0">
                          <a:solidFill>
                            <a:schemeClr val="dk1"/>
                          </a:solidFill>
                          <a:effectLst/>
                        </a:rPr>
                        <a:t>Industry 4.0</a:t>
                      </a:r>
                      <a:r>
                        <a:rPr lang="fa-IR" sz="1800" kern="1200" dirty="0">
                          <a:solidFill>
                            <a:schemeClr val="dk1"/>
                          </a:solidFill>
                          <a:effectLst/>
                        </a:rPr>
                        <a:t> بهره نبرده و بر حسب تجربه و به صورت غیررسمی و باکنترل کمی مدیریت فرآیند این بخش مدیریت می شود.</a:t>
                      </a:r>
                      <a:endParaRPr lang="en-US" b="0" dirty="0">
                        <a:cs typeface="B Nazanin" panose="00000400000000000000" pitchFamily="2" charset="-78"/>
                      </a:endParaRPr>
                    </a:p>
                  </a:txBody>
                  <a:tcPr anchor="ctr">
                    <a:solidFill>
                      <a:srgbClr val="FF0000"/>
                    </a:solidFill>
                  </a:tcPr>
                </a:tc>
                <a:tc>
                  <a:txBody>
                    <a:bodyPr/>
                    <a:lstStyle/>
                    <a:p>
                      <a:pPr algn="ctr" rtl="1"/>
                      <a:r>
                        <a:rPr lang="fa-IR" sz="1800" b="0" u="none" strike="noStrike" kern="1200" baseline="0" dirty="0">
                          <a:solidFill>
                            <a:schemeClr val="dk1"/>
                          </a:solidFill>
                        </a:rPr>
                        <a:t>نا بالغ (</a:t>
                      </a:r>
                      <a:r>
                        <a:rPr lang="en-US" sz="1800" b="0" u="none" strike="noStrike" kern="1200" baseline="0" dirty="0">
                          <a:solidFill>
                            <a:schemeClr val="dk1"/>
                          </a:solidFill>
                        </a:rPr>
                        <a:t>Nonexistent</a:t>
                      </a:r>
                      <a:r>
                        <a:rPr lang="fa-IR" sz="1800" b="0" u="none" strike="noStrike" kern="1200" baseline="0" dirty="0">
                          <a:solidFill>
                            <a:schemeClr val="dk1"/>
                          </a:solidFill>
                        </a:rPr>
                        <a:t>)</a:t>
                      </a:r>
                      <a:br>
                        <a:rPr lang="fa-IR" sz="1800" b="0" u="none" strike="noStrike" kern="1200" baseline="0" dirty="0">
                          <a:solidFill>
                            <a:schemeClr val="dk1"/>
                          </a:solidFill>
                        </a:rPr>
                      </a:br>
                      <a:r>
                        <a:rPr lang="fa-IR" sz="1800" b="0" u="none" strike="noStrike" kern="1200" baseline="0" dirty="0">
                          <a:solidFill>
                            <a:schemeClr val="dk1"/>
                          </a:solidFill>
                        </a:rPr>
                        <a:t>نمره : 0</a:t>
                      </a:r>
                      <a:endParaRPr lang="en-US" b="0" dirty="0">
                        <a:cs typeface="B Nazanin" panose="00000400000000000000" pitchFamily="2" charset="-78"/>
                      </a:endParaRPr>
                    </a:p>
                  </a:txBody>
                  <a:tcPr anchor="ctr">
                    <a:solidFill>
                      <a:srgbClr val="FF0000"/>
                    </a:solidFill>
                  </a:tcPr>
                </a:tc>
                <a:extLst>
                  <a:ext uri="{0D108BD9-81ED-4DB2-BD59-A6C34878D82A}">
                    <a16:rowId xmlns:a16="http://schemas.microsoft.com/office/drawing/2014/main" val="1213164828"/>
                  </a:ext>
                </a:extLst>
              </a:tr>
              <a:tr h="1412344">
                <a:tc>
                  <a:txBody>
                    <a:bodyPr/>
                    <a:lstStyle/>
                    <a:p>
                      <a:pPr algn="ctr" rtl="1"/>
                      <a:r>
                        <a:rPr lang="fa-IR" sz="1800" kern="1200" dirty="0">
                          <a:solidFill>
                            <a:schemeClr val="dk1"/>
                          </a:solidFill>
                          <a:effectLst/>
                        </a:rPr>
                        <a:t>این بخش در ابتدایی ترین وضعیت از </a:t>
                      </a:r>
                      <a:r>
                        <a:rPr lang="en-US" sz="1800" kern="1200" dirty="0">
                          <a:solidFill>
                            <a:schemeClr val="dk1"/>
                          </a:solidFill>
                          <a:effectLst/>
                        </a:rPr>
                        <a:t>Industry 4.0</a:t>
                      </a:r>
                      <a:r>
                        <a:rPr lang="fa-IR" sz="1800" kern="1200" dirty="0">
                          <a:solidFill>
                            <a:schemeClr val="dk1"/>
                          </a:solidFill>
                          <a:effectLst/>
                        </a:rPr>
                        <a:t> قرار دارد و در حال توسعه زیرساخت در این زمینه است، بطوری که شروع به رفع نواقص کرده و برنامه های کاربردی این فناوری را برای ایجاد سیستم به هم متصل می کند، اما تبادل داده ها همچنان خودکار نیست.</a:t>
                      </a:r>
                      <a:endParaRPr lang="en-US" b="0" dirty="0">
                        <a:cs typeface="B Nazanin" panose="00000400000000000000" pitchFamily="2" charset="-78"/>
                      </a:endParaRPr>
                    </a:p>
                  </a:txBody>
                  <a:tcPr anchor="ctr">
                    <a:solidFill>
                      <a:srgbClr val="FF5050"/>
                    </a:solidFill>
                  </a:tcPr>
                </a:tc>
                <a:tc>
                  <a:txBody>
                    <a:bodyPr/>
                    <a:lstStyle/>
                    <a:p>
                      <a:pPr algn="ctr" rtl="1"/>
                      <a:r>
                        <a:rPr lang="fa-IR" sz="1800" b="0" u="none" strike="noStrike" kern="1200" baseline="0" dirty="0">
                          <a:solidFill>
                            <a:schemeClr val="dk1"/>
                          </a:solidFill>
                        </a:rPr>
                        <a:t>بلوغ جزئی (</a:t>
                      </a:r>
                      <a:r>
                        <a:rPr lang="en-US" sz="1800" b="0" u="none" strike="noStrike" kern="1200" baseline="0" dirty="0">
                          <a:solidFill>
                            <a:schemeClr val="dk1"/>
                          </a:solidFill>
                        </a:rPr>
                        <a:t>Conceptual</a:t>
                      </a:r>
                      <a:r>
                        <a:rPr lang="fa-IR" sz="1800" b="0" u="none" strike="noStrike" kern="1200" baseline="0" dirty="0">
                          <a:solidFill>
                            <a:schemeClr val="dk1"/>
                          </a:solidFill>
                        </a:rPr>
                        <a:t>)</a:t>
                      </a:r>
                      <a:br>
                        <a:rPr lang="fa-IR" sz="1800" b="0" u="none" strike="noStrike" kern="1200" baseline="0" dirty="0">
                          <a:solidFill>
                            <a:schemeClr val="dk1"/>
                          </a:solidFill>
                        </a:rPr>
                      </a:br>
                      <a:r>
                        <a:rPr lang="fa-IR" sz="1800" b="0" u="none" strike="noStrike" kern="1200" baseline="0" dirty="0">
                          <a:solidFill>
                            <a:schemeClr val="dk1"/>
                          </a:solidFill>
                        </a:rPr>
                        <a:t>نمره :1</a:t>
                      </a:r>
                      <a:endParaRPr lang="en-US" b="0" dirty="0">
                        <a:cs typeface="B Nazanin" panose="00000400000000000000" pitchFamily="2" charset="-78"/>
                      </a:endParaRPr>
                    </a:p>
                  </a:txBody>
                  <a:tcPr anchor="ctr">
                    <a:solidFill>
                      <a:srgbClr val="FF5050"/>
                    </a:solidFill>
                  </a:tcPr>
                </a:tc>
                <a:extLst>
                  <a:ext uri="{0D108BD9-81ED-4DB2-BD59-A6C34878D82A}">
                    <a16:rowId xmlns:a16="http://schemas.microsoft.com/office/drawing/2014/main" val="4029222093"/>
                  </a:ext>
                </a:extLst>
              </a:tr>
              <a:tr h="1091443">
                <a:tc>
                  <a:txBody>
                    <a:bodyPr/>
                    <a:lstStyle/>
                    <a:p>
                      <a:pPr algn="ctr" rtl="1"/>
                      <a:r>
                        <a:rPr lang="fa-IR" sz="1800" kern="1200" dirty="0">
                          <a:solidFill>
                            <a:schemeClr val="dk1"/>
                          </a:solidFill>
                          <a:effectLst/>
                        </a:rPr>
                        <a:t>در این بخش فرایند استاندارد سازی و بهبود برای شناسایی پتانسیل ها بهبود یافته و در حال پیاده سازی است، بطوری که ایجاد رویکرد های کامپیوتری و ایچاد فرایند های خوکار بطور رسمی آغاز شده و در مراحل اولیه است</a:t>
                      </a:r>
                      <a:endParaRPr lang="en-US" b="0" dirty="0">
                        <a:cs typeface="B Nazanin" panose="00000400000000000000" pitchFamily="2" charset="-78"/>
                      </a:endParaRPr>
                    </a:p>
                  </a:txBody>
                  <a:tcPr anchor="ctr">
                    <a:solidFill>
                      <a:srgbClr val="FFC000"/>
                    </a:solidFill>
                  </a:tcPr>
                </a:tc>
                <a:tc>
                  <a:txBody>
                    <a:bodyPr/>
                    <a:lstStyle/>
                    <a:p>
                      <a:pPr algn="ctr" rtl="1"/>
                      <a:r>
                        <a:rPr lang="fa-IR" sz="1800" b="0" u="none" strike="noStrike" kern="1200" baseline="0">
                          <a:solidFill>
                            <a:schemeClr val="dk1"/>
                          </a:solidFill>
                        </a:rPr>
                        <a:t>نیمه بلوغ</a:t>
                      </a:r>
                      <a:br>
                        <a:rPr lang="fa-IR" sz="1800" b="0" u="none" strike="noStrike" kern="1200" baseline="0">
                          <a:solidFill>
                            <a:schemeClr val="dk1"/>
                          </a:solidFill>
                        </a:rPr>
                      </a:br>
                      <a:r>
                        <a:rPr lang="fa-IR" sz="1800" b="0" u="none" strike="noStrike" kern="1200" baseline="0">
                          <a:solidFill>
                            <a:schemeClr val="dk1"/>
                          </a:solidFill>
                        </a:rPr>
                        <a:t> </a:t>
                      </a:r>
                      <a:r>
                        <a:rPr lang="fa-IR" sz="1800" b="0" u="none" strike="noStrike" kern="1200" baseline="0" dirty="0">
                          <a:solidFill>
                            <a:schemeClr val="dk1"/>
                          </a:solidFill>
                        </a:rPr>
                        <a:t>(</a:t>
                      </a:r>
                      <a:r>
                        <a:rPr lang="en-US" sz="1800" b="0" u="none" strike="noStrike" kern="1200" baseline="0" dirty="0">
                          <a:solidFill>
                            <a:schemeClr val="dk1"/>
                          </a:solidFill>
                        </a:rPr>
                        <a:t>Managed</a:t>
                      </a:r>
                      <a:r>
                        <a:rPr lang="fa-IR" sz="1800" b="0" u="none" strike="noStrike" kern="1200" baseline="0" dirty="0">
                          <a:solidFill>
                            <a:schemeClr val="dk1"/>
                          </a:solidFill>
                        </a:rPr>
                        <a:t>)</a:t>
                      </a:r>
                      <a:br>
                        <a:rPr lang="fa-IR" sz="1800" b="0" u="none" strike="noStrike" kern="1200" baseline="0" dirty="0">
                          <a:solidFill>
                            <a:schemeClr val="dk1"/>
                          </a:solidFill>
                        </a:rPr>
                      </a:br>
                      <a:r>
                        <a:rPr lang="fa-IR" sz="1800" b="0" u="none" strike="noStrike" kern="1200" baseline="0" dirty="0">
                          <a:solidFill>
                            <a:schemeClr val="dk1"/>
                          </a:solidFill>
                        </a:rPr>
                        <a:t>نمره : 2</a:t>
                      </a:r>
                      <a:endParaRPr lang="en-US" b="0" dirty="0">
                        <a:cs typeface="B Nazanin" panose="00000400000000000000" pitchFamily="2" charset="-78"/>
                      </a:endParaRPr>
                    </a:p>
                  </a:txBody>
                  <a:tcPr anchor="ctr">
                    <a:solidFill>
                      <a:srgbClr val="FFC000"/>
                    </a:solidFill>
                  </a:tcPr>
                </a:tc>
                <a:extLst>
                  <a:ext uri="{0D108BD9-81ED-4DB2-BD59-A6C34878D82A}">
                    <a16:rowId xmlns:a16="http://schemas.microsoft.com/office/drawing/2014/main" val="4201337041"/>
                  </a:ext>
                </a:extLst>
              </a:tr>
              <a:tr h="1418875">
                <a:tc>
                  <a:txBody>
                    <a:bodyPr/>
                    <a:lstStyle/>
                    <a:p>
                      <a:pPr algn="ctr" rtl="1"/>
                      <a:r>
                        <a:rPr lang="fa-IR" sz="1800" kern="1200" dirty="0">
                          <a:solidFill>
                            <a:schemeClr val="dk1"/>
                          </a:solidFill>
                          <a:effectLst/>
                        </a:rPr>
                        <a:t>در این بخش با استفاده از استاندارد سازی، در هر حوزه یک پارچگی و قابلیت همکاری بین حوزه ها وجود دارد. همچنین تیم برنامه ریزی و کنترل پلتفرمی  سرویس گرا مبتنی بر </a:t>
                      </a:r>
                      <a:r>
                        <a:rPr lang="en-US" sz="1800" kern="1200" dirty="0">
                          <a:solidFill>
                            <a:schemeClr val="dk1"/>
                          </a:solidFill>
                          <a:effectLst/>
                        </a:rPr>
                        <a:t>cloud</a:t>
                      </a:r>
                      <a:r>
                        <a:rPr lang="fa-IR" sz="1800" kern="1200" dirty="0">
                          <a:solidFill>
                            <a:schemeClr val="dk1"/>
                          </a:solidFill>
                          <a:effectLst/>
                        </a:rPr>
                        <a:t> را در سراسر زنجیره تامین موجود ساخته. از جمله دیگر تکنولوژی ها در این بخش می توان به : احراز هویت مناسب، بهینه سازی قابل قبول اشاره کرد.</a:t>
                      </a:r>
                      <a:endParaRPr lang="en-US" b="0" dirty="0">
                        <a:cs typeface="B Nazanin" panose="00000400000000000000" pitchFamily="2" charset="-78"/>
                      </a:endParaRPr>
                    </a:p>
                  </a:txBody>
                  <a:tcPr anchor="ctr">
                    <a:solidFill>
                      <a:srgbClr val="FFFF00"/>
                    </a:solidFill>
                  </a:tcPr>
                </a:tc>
                <a:tc>
                  <a:txBody>
                    <a:bodyPr/>
                    <a:lstStyle/>
                    <a:p>
                      <a:pPr algn="ctr" rtl="1"/>
                      <a:br>
                        <a:rPr lang="en-US" sz="1800" b="0" u="none" strike="noStrike" kern="1200" baseline="0" dirty="0">
                          <a:solidFill>
                            <a:schemeClr val="dk1"/>
                          </a:solidFill>
                        </a:rPr>
                      </a:br>
                      <a:r>
                        <a:rPr lang="fa-IR" sz="1800" b="0" u="none" strike="noStrike" kern="1200" baseline="0" dirty="0">
                          <a:solidFill>
                            <a:schemeClr val="dk1"/>
                          </a:solidFill>
                        </a:rPr>
                        <a:t> پیشرفته</a:t>
                      </a:r>
                      <a:br>
                        <a:rPr lang="fa-IR" sz="1800" b="0" u="none" strike="noStrike" kern="1200" baseline="0" dirty="0">
                          <a:solidFill>
                            <a:schemeClr val="dk1"/>
                          </a:solidFill>
                        </a:rPr>
                      </a:br>
                      <a:r>
                        <a:rPr lang="fa-IR" sz="1800" b="0" u="none" strike="noStrike" kern="1200" baseline="0" dirty="0">
                          <a:solidFill>
                            <a:schemeClr val="dk1"/>
                          </a:solidFill>
                        </a:rPr>
                        <a:t>(</a:t>
                      </a:r>
                      <a:r>
                        <a:rPr lang="en-US" sz="1800" b="0" u="none" strike="noStrike" kern="1200" baseline="0" dirty="0">
                          <a:solidFill>
                            <a:schemeClr val="dk1"/>
                          </a:solidFill>
                        </a:rPr>
                        <a:t>Advanced</a:t>
                      </a:r>
                      <a:r>
                        <a:rPr lang="fa-IR" sz="1800" b="0" u="none" strike="noStrike" kern="1200" baseline="0" dirty="0">
                          <a:solidFill>
                            <a:schemeClr val="dk1"/>
                          </a:solidFill>
                        </a:rPr>
                        <a:t>)</a:t>
                      </a:r>
                    </a:p>
                    <a:p>
                      <a:pPr algn="ctr" rtl="1"/>
                      <a:r>
                        <a:rPr lang="fa-IR" sz="1800" b="0" u="none" strike="noStrike" kern="1200" baseline="0" dirty="0">
                          <a:solidFill>
                            <a:schemeClr val="dk1"/>
                          </a:solidFill>
                        </a:rPr>
                        <a:t>نمره : 3</a:t>
                      </a:r>
                      <a:endParaRPr lang="en-US" b="0" dirty="0">
                        <a:cs typeface="B Nazanin" panose="00000400000000000000" pitchFamily="2" charset="-78"/>
                      </a:endParaRPr>
                    </a:p>
                  </a:txBody>
                  <a:tcPr anchor="ctr">
                    <a:solidFill>
                      <a:srgbClr val="FFFF00"/>
                    </a:solidFill>
                  </a:tcPr>
                </a:tc>
                <a:extLst>
                  <a:ext uri="{0D108BD9-81ED-4DB2-BD59-A6C34878D82A}">
                    <a16:rowId xmlns:a16="http://schemas.microsoft.com/office/drawing/2014/main" val="584958343"/>
                  </a:ext>
                </a:extLst>
              </a:tr>
              <a:tr h="1412344">
                <a:tc>
                  <a:txBody>
                    <a:bodyPr/>
                    <a:lstStyle/>
                    <a:p>
                      <a:pPr algn="ctr" rtl="1"/>
                      <a:r>
                        <a:rPr lang="fa-IR" sz="1800" kern="1200" dirty="0">
                          <a:solidFill>
                            <a:schemeClr val="dk1"/>
                          </a:solidFill>
                          <a:effectLst/>
                        </a:rPr>
                        <a:t>این بخش بطور کامل از </a:t>
                      </a:r>
                      <a:r>
                        <a:rPr lang="en-US" sz="1800" kern="1200" dirty="0">
                          <a:solidFill>
                            <a:schemeClr val="dk1"/>
                          </a:solidFill>
                          <a:effectLst/>
                        </a:rPr>
                        <a:t>Industry 4.0 </a:t>
                      </a:r>
                      <a:r>
                        <a:rPr lang="fa-IR" sz="1800" kern="1200" dirty="0">
                          <a:solidFill>
                            <a:schemeClr val="dk1"/>
                          </a:solidFill>
                          <a:effectLst/>
                        </a:rPr>
                        <a:t>بهره می برد، بطوری که تمام فرایند ها بصورت کاملا دیجیتالی در حال انجام هستند، بطوری که با استفاده از هوش مصنوعی و ماشین لرنینگ زنجیره تامینو تولید بصورت کامل کنترل می شود.</a:t>
                      </a:r>
                      <a:endParaRPr lang="en-US" b="0" dirty="0">
                        <a:cs typeface="B Nazanin" panose="00000400000000000000" pitchFamily="2" charset="-78"/>
                      </a:endParaRPr>
                    </a:p>
                  </a:txBody>
                  <a:tcPr anchor="ctr">
                    <a:solidFill>
                      <a:srgbClr val="92D050"/>
                    </a:solidFill>
                  </a:tcPr>
                </a:tc>
                <a:tc>
                  <a:txBody>
                    <a:bodyPr/>
                    <a:lstStyle/>
                    <a:p>
                      <a:pPr algn="ctr" rtl="1"/>
                      <a:br>
                        <a:rPr lang="en-US" sz="1800" b="0" u="none" strike="noStrike" kern="1200" baseline="0" dirty="0">
                          <a:solidFill>
                            <a:schemeClr val="dk1"/>
                          </a:solidFill>
                        </a:rPr>
                      </a:br>
                      <a:r>
                        <a:rPr lang="fa-IR" sz="1800" b="0" u="none" strike="noStrike" kern="1200" baseline="0" dirty="0">
                          <a:solidFill>
                            <a:schemeClr val="dk1"/>
                          </a:solidFill>
                        </a:rPr>
                        <a:t>خود بهینه شده </a:t>
                      </a:r>
                      <a:br>
                        <a:rPr lang="fa-IR" sz="1800" b="0" u="none" strike="noStrike" kern="1200" baseline="0" dirty="0">
                          <a:solidFill>
                            <a:schemeClr val="dk1"/>
                          </a:solidFill>
                        </a:rPr>
                      </a:br>
                      <a:r>
                        <a:rPr lang="fa-IR" sz="1800" b="0" u="none" strike="noStrike" kern="1200" baseline="0" dirty="0">
                          <a:solidFill>
                            <a:schemeClr val="dk1"/>
                          </a:solidFill>
                        </a:rPr>
                        <a:t>(</a:t>
                      </a:r>
                      <a:r>
                        <a:rPr lang="en-US" sz="1800" b="0" u="none" strike="noStrike" kern="1200" baseline="0" dirty="0">
                          <a:solidFill>
                            <a:schemeClr val="dk1"/>
                          </a:solidFill>
                        </a:rPr>
                        <a:t>Self-optimized</a:t>
                      </a:r>
                      <a:r>
                        <a:rPr lang="fa-IR" sz="1800" b="0" u="none" strike="noStrike" kern="1200" baseline="0" dirty="0">
                          <a:solidFill>
                            <a:schemeClr val="dk1"/>
                          </a:solidFill>
                        </a:rPr>
                        <a:t>)</a:t>
                      </a:r>
                    </a:p>
                    <a:p>
                      <a:pPr algn="ctr" rtl="1"/>
                      <a:r>
                        <a:rPr lang="fa-IR" sz="1800" b="0" u="none" strike="noStrike" kern="1200" baseline="0" dirty="0">
                          <a:solidFill>
                            <a:schemeClr val="dk1"/>
                          </a:solidFill>
                        </a:rPr>
                        <a:t>نمره : 4</a:t>
                      </a:r>
                      <a:endParaRPr lang="en-US" b="0" dirty="0">
                        <a:cs typeface="B Nazanin" panose="00000400000000000000" pitchFamily="2" charset="-78"/>
                      </a:endParaRPr>
                    </a:p>
                  </a:txBody>
                  <a:tcPr anchor="ctr">
                    <a:solidFill>
                      <a:srgbClr val="92D050"/>
                    </a:solidFill>
                  </a:tcPr>
                </a:tc>
                <a:extLst>
                  <a:ext uri="{0D108BD9-81ED-4DB2-BD59-A6C34878D82A}">
                    <a16:rowId xmlns:a16="http://schemas.microsoft.com/office/drawing/2014/main" val="3366676910"/>
                  </a:ext>
                </a:extLst>
              </a:tr>
            </a:tbl>
          </a:graphicData>
        </a:graphic>
      </p:graphicFrame>
    </p:spTree>
    <p:extLst>
      <p:ext uri="{BB962C8B-B14F-4D97-AF65-F5344CB8AC3E}">
        <p14:creationId xmlns:p14="http://schemas.microsoft.com/office/powerpoint/2010/main" val="343503152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1EF06AFC-006B-4BB6-8B59-5A9E1B0534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235C91-959C-45D9-B60A-005B894ACEE3}">
  <ds:schemaRefs>
    <ds:schemaRef ds:uri="http://schemas.microsoft.com/sharepoint/v3/contenttype/forms"/>
  </ds:schemaRefs>
</ds:datastoreItem>
</file>

<file path=customXml/itemProps3.xml><?xml version="1.0" encoding="utf-8"?>
<ds:datastoreItem xmlns:ds="http://schemas.openxmlformats.org/officeDocument/2006/customXml" ds:itemID="{69E38AEF-4E2D-4D00-9707-4356DDB77317}">
  <ds:schemaRefs>
    <ds:schemaRef ds:uri="http://purl.org/dc/terms/"/>
    <ds:schemaRef ds:uri="16c05727-aa75-4e4a-9b5f-8a80a1165891"/>
    <ds:schemaRef ds:uri="http://purl.org/dc/dcmitype/"/>
    <ds:schemaRef ds:uri="http://schemas.microsoft.com/office/2006/documentManagement/types"/>
    <ds:schemaRef ds:uri="71af3243-3dd4-4a8d-8c0d-dd76da1f02a5"/>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Financial design</Template>
  <TotalTime>0</TotalTime>
  <Words>2334</Words>
  <Application>Microsoft Office PowerPoint</Application>
  <PresentationFormat>Widescreen</PresentationFormat>
  <Paragraphs>233</Paragraphs>
  <Slides>31</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 Nazanin</vt:lpstr>
      <vt:lpstr>Calibri</vt:lpstr>
      <vt:lpstr>Gill Sans MT</vt:lpstr>
      <vt:lpstr>Majalla UI (Body)</vt:lpstr>
      <vt:lpstr>Times New Roman</vt:lpstr>
      <vt:lpstr>Parcel</vt:lpstr>
      <vt:lpstr>پیاده سازی یک مدل بلوغ صنعت مبتنی بر قانون نسل 4.0 صنعتی برای مدیریت عملیات و زنجیره تامین</vt:lpstr>
      <vt:lpstr>سرفصل ها</vt:lpstr>
      <vt:lpstr>      Intro</vt:lpstr>
      <vt:lpstr>منطق فازی</vt:lpstr>
      <vt:lpstr>منطق فازی</vt:lpstr>
      <vt:lpstr>مزایا منطق فازی</vt:lpstr>
      <vt:lpstr>تعریف هر امتیاز بلوع</vt:lpstr>
      <vt:lpstr>امتیاز بندی</vt:lpstr>
      <vt:lpstr>سیستم فازی مورد نظر</vt:lpstr>
      <vt:lpstr>   طرح مسئله</vt:lpstr>
      <vt:lpstr>دیاگرام کارخانه</vt:lpstr>
      <vt:lpstr>سیستم فازی مورد نظر</vt:lpstr>
      <vt:lpstr>قانون گذاری</vt:lpstr>
      <vt:lpstr>منطق فازی</vt:lpstr>
      <vt:lpstr>SCM</vt:lpstr>
      <vt:lpstr>POM</vt:lpstr>
      <vt:lpstr>Integration</vt:lpstr>
      <vt:lpstr>Industry 4.0 Readiness</vt:lpstr>
      <vt:lpstr>            بررسی از دو منظر اقتصادی و کیفی</vt:lpstr>
      <vt:lpstr>SCM</vt:lpstr>
      <vt:lpstr>Integration</vt:lpstr>
      <vt:lpstr>POm</vt:lpstr>
      <vt:lpstr>Industry 4.0 Readiness</vt:lpstr>
      <vt:lpstr>The end</vt:lpstr>
      <vt:lpstr>PowerPoint Presentation</vt:lpstr>
      <vt:lpstr>درجه بلوغ نسل 4</vt:lpstr>
      <vt:lpstr>دیاگرام سیستم یک کارخانه</vt:lpstr>
      <vt:lpstr>درجه بلوغ نسل 4</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2021-08-06T12:34:09Z</dcterms:created>
  <dcterms:modified xsi:type="dcterms:W3CDTF">2022-01-28T17:05:51Z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